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7" r:id="rId3"/>
    <p:sldId id="286" r:id="rId4"/>
    <p:sldId id="259" r:id="rId5"/>
    <p:sldId id="260" r:id="rId6"/>
    <p:sldId id="261" r:id="rId7"/>
    <p:sldId id="287" r:id="rId8"/>
    <p:sldId id="262" r:id="rId9"/>
    <p:sldId id="263" r:id="rId10"/>
    <p:sldId id="264" r:id="rId11"/>
    <p:sldId id="265" r:id="rId12"/>
    <p:sldId id="266" r:id="rId13"/>
    <p:sldId id="267" r:id="rId14"/>
    <p:sldId id="288" r:id="rId15"/>
    <p:sldId id="268" r:id="rId16"/>
    <p:sldId id="269" r:id="rId17"/>
    <p:sldId id="270" r:id="rId18"/>
    <p:sldId id="271" r:id="rId19"/>
    <p:sldId id="272" r:id="rId20"/>
    <p:sldId id="274" r:id="rId21"/>
    <p:sldId id="273" r:id="rId22"/>
    <p:sldId id="275" r:id="rId23"/>
    <p:sldId id="289" r:id="rId24"/>
    <p:sldId id="276" r:id="rId25"/>
    <p:sldId id="277" r:id="rId26"/>
    <p:sldId id="278" r:id="rId27"/>
    <p:sldId id="279" r:id="rId28"/>
    <p:sldId id="280" r:id="rId29"/>
    <p:sldId id="290" r:id="rId30"/>
    <p:sldId id="281" r:id="rId31"/>
    <p:sldId id="282" r:id="rId32"/>
    <p:sldId id="283" r:id="rId33"/>
    <p:sldId id="285"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961F044-5BE5-43CB-9FC4-31E60252154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961F044-5BE5-43CB-9FC4-31E60252154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961F044-5BE5-43CB-9FC4-31E60252154F}"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961F044-5BE5-43CB-9FC4-31E60252154F}"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961F044-5BE5-43CB-9FC4-31E60252154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961F044-5BE5-43CB-9FC4-31E60252154F}"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961F044-5BE5-43CB-9FC4-31E60252154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961F044-5BE5-43CB-9FC4-31E60252154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961F044-5BE5-43CB-9FC4-31E60252154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961F044-5BE5-43CB-9FC4-31E60252154F}"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C9003AB-1184-4A07-B84E-9A7135C2671A}" type="datetimeFigureOut">
              <a:rPr lang="ru-RU" smtClean="0"/>
              <a:pPr/>
              <a:t>09.07.2025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961F044-5BE5-43CB-9FC4-31E60252154F}"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C9003AB-1184-4A07-B84E-9A7135C2671A}" type="datetimeFigureOut">
              <a:rPr lang="ru-RU" smtClean="0"/>
              <a:pPr/>
              <a:t>09.07.2025</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961F044-5BE5-43CB-9FC4-31E60252154F}"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hyperlink" Target="http://phet.colorado.edu/"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1590" y="1268760"/>
            <a:ext cx="8496944" cy="3600986"/>
          </a:xfrm>
          <a:prstGeom prst="rect">
            <a:avLst/>
          </a:prstGeom>
        </p:spPr>
        <p:txBody>
          <a:bodyPr wrap="square">
            <a:spAutoFit/>
          </a:bodyPr>
          <a:lstStyle/>
          <a:p>
            <a:pPr algn="ctr"/>
            <a:r>
              <a:rPr lang="en-US" sz="3600" b="1" smtClean="0">
                <a:latin typeface="Times New Roman" pitchFamily="18" charset="0"/>
                <a:cs typeface="Times New Roman" pitchFamily="18" charset="0"/>
              </a:rPr>
              <a:t>M</a:t>
            </a:r>
            <a:r>
              <a:rPr lang="uz-Cyrl-UZ" sz="3600" b="1" dirty="0">
                <a:latin typeface="Times New Roman" pitchFamily="18" charset="0"/>
                <a:cs typeface="Times New Roman" pitchFamily="18" charset="0"/>
              </a:rPr>
              <a:t>avzu: </a:t>
            </a:r>
            <a:r>
              <a:rPr lang="en-US" sz="3600" b="1" dirty="0">
                <a:latin typeface="Times New Roman" pitchFamily="18" charset="0"/>
                <a:cs typeface="Times New Roman" pitchFamily="18" charset="0"/>
              </a:rPr>
              <a:t>E</a:t>
            </a:r>
            <a:r>
              <a:rPr lang="uz-Cyrl-UZ" sz="3600" b="1" dirty="0">
                <a:latin typeface="Times New Roman" pitchFamily="18" charset="0"/>
                <a:cs typeface="Times New Roman" pitchFamily="18" charset="0"/>
              </a:rPr>
              <a:t>lektron pedagogika asoslari</a:t>
            </a:r>
            <a:r>
              <a:rPr lang="en-US" b="1" dirty="0" smtClean="0"/>
              <a:t>.</a:t>
            </a:r>
            <a:endParaRPr lang="uz-Cyrl-UZ" b="1" dirty="0" smtClean="0"/>
          </a:p>
          <a:p>
            <a:pPr algn="ctr"/>
            <a:r>
              <a:rPr lang="en-US" sz="3200" b="1" dirty="0" err="1" smtClean="0">
                <a:latin typeface="Times New Roman" pitchFamily="18" charset="0"/>
                <a:cs typeface="Times New Roman" pitchFamily="18" charset="0"/>
              </a:rPr>
              <a:t>Reja</a:t>
            </a:r>
            <a:endParaRPr lang="en-US" sz="3200" b="1" dirty="0" smtClean="0">
              <a:latin typeface="Times New Roman" pitchFamily="18" charset="0"/>
              <a:cs typeface="Times New Roman" pitchFamily="18" charset="0"/>
            </a:endParaRPr>
          </a:p>
          <a:p>
            <a:r>
              <a:rPr lang="en-US" sz="3200" b="1" dirty="0" smtClean="0">
                <a:latin typeface="Times New Roman" pitchFamily="18" charset="0"/>
                <a:cs typeface="Times New Roman" pitchFamily="18" charset="0"/>
              </a:rPr>
              <a:t>1.</a:t>
            </a:r>
            <a:r>
              <a:rPr lang="uz-Cyrl-UZ" sz="3200" b="1" dirty="0" smtClean="0">
                <a:latin typeface="Times New Roman" pitchFamily="18" charset="0"/>
                <a:cs typeface="Times New Roman" pitchFamily="18" charset="0"/>
              </a:rPr>
              <a:t>Elektron pedagogika </a:t>
            </a:r>
            <a:r>
              <a:rPr lang="uz-Cyrl-UZ" sz="3200" b="1" dirty="0">
                <a:latin typeface="Times New Roman" pitchFamily="18" charset="0"/>
                <a:cs typeface="Times New Roman" pitchFamily="18" charset="0"/>
              </a:rPr>
              <a:t>pedagogikaning zamonaviy tarmog‘i </a:t>
            </a:r>
            <a:r>
              <a:rPr lang="uz-Cyrl-UZ" sz="3200" b="1" dirty="0" smtClean="0">
                <a:latin typeface="Times New Roman" pitchFamily="18" charset="0"/>
                <a:cs typeface="Times New Roman" pitchFamily="18" charset="0"/>
              </a:rPr>
              <a:t>sifatida</a:t>
            </a:r>
            <a:r>
              <a:rPr lang="en-US" sz="3200" b="1" dirty="0" smtClean="0">
                <a:latin typeface="Times New Roman" pitchFamily="18" charset="0"/>
                <a:cs typeface="Times New Roman" pitchFamily="18" charset="0"/>
              </a:rPr>
              <a:t>.</a:t>
            </a:r>
          </a:p>
          <a:p>
            <a:r>
              <a:rPr lang="en-US" sz="3200" b="1" dirty="0" smtClean="0">
                <a:latin typeface="Times New Roman" pitchFamily="18" charset="0"/>
                <a:cs typeface="Times New Roman" pitchFamily="18" charset="0"/>
              </a:rPr>
              <a:t>2.</a:t>
            </a:r>
            <a:r>
              <a:rPr lang="uz-Cyrl-UZ" sz="3200" b="1" dirty="0" smtClean="0">
                <a:latin typeface="Times New Roman" pitchFamily="18" charset="0"/>
                <a:cs typeface="Times New Roman" pitchFamily="18" charset="0"/>
              </a:rPr>
              <a:t>Dasturiy </a:t>
            </a:r>
            <a:r>
              <a:rPr lang="uz-Cyrl-UZ" sz="3200" b="1" dirty="0">
                <a:latin typeface="Times New Roman" pitchFamily="18" charset="0"/>
                <a:cs typeface="Times New Roman" pitchFamily="18" charset="0"/>
              </a:rPr>
              <a:t>vositalarning didaktik </a:t>
            </a:r>
            <a:r>
              <a:rPr lang="uz-Cyrl-UZ" sz="3200" b="1" dirty="0" smtClean="0">
                <a:latin typeface="Times New Roman" pitchFamily="18" charset="0"/>
                <a:cs typeface="Times New Roman" pitchFamily="18" charset="0"/>
              </a:rPr>
              <a:t>imkoniyatlari</a:t>
            </a:r>
            <a:r>
              <a:rPr lang="en-US" sz="3200" b="1" dirty="0" smtClean="0">
                <a:latin typeface="Times New Roman" pitchFamily="18" charset="0"/>
                <a:cs typeface="Times New Roman" pitchFamily="18" charset="0"/>
              </a:rPr>
              <a:t>.</a:t>
            </a:r>
          </a:p>
          <a:p>
            <a:r>
              <a:rPr lang="en-US" sz="3200" b="1" dirty="0" smtClean="0">
                <a:latin typeface="Times New Roman" pitchFamily="18" charset="0"/>
                <a:cs typeface="Times New Roman" pitchFamily="18" charset="0"/>
              </a:rPr>
              <a:t>3.</a:t>
            </a:r>
            <a:r>
              <a:rPr lang="uz-Cyrl-UZ" sz="3200" b="1" dirty="0">
                <a:latin typeface="Times New Roman" pitchFamily="18" charset="0"/>
                <a:cs typeface="Times New Roman" pitchFamily="18" charset="0"/>
              </a:rPr>
              <a:t> Ta’lim </a:t>
            </a:r>
            <a:r>
              <a:rPr lang="uz-Cyrl-UZ" sz="3200" b="1" dirty="0" smtClean="0">
                <a:latin typeface="Times New Roman" pitchFamily="18" charset="0"/>
                <a:cs typeface="Times New Roman" pitchFamily="18" charset="0"/>
              </a:rPr>
              <a:t>portallari</a:t>
            </a:r>
            <a:r>
              <a:rPr lang="en-US" sz="3200" b="1" dirty="0" smtClean="0">
                <a:latin typeface="Times New Roman" pitchFamily="18" charset="0"/>
                <a:cs typeface="Times New Roman" pitchFamily="18" charset="0"/>
              </a:rPr>
              <a:t>.</a:t>
            </a:r>
            <a:endParaRPr lang="ru-RU" sz="3200" dirty="0">
              <a:latin typeface="Times New Roman" pitchFamily="18" charset="0"/>
              <a:cs typeface="Times New Roman" pitchFamily="18" charset="0"/>
            </a:endParaRPr>
          </a:p>
        </p:txBody>
      </p:sp>
      <p:pic>
        <p:nvPicPr>
          <p:cNvPr id="3" name="Рисунок 2" descr="D:\Program Files\Microsoft Office\Clipart\corpbas\j0079114.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4869746"/>
            <a:ext cx="1273175" cy="1871622"/>
          </a:xfrm>
          <a:prstGeom prst="rect">
            <a:avLst/>
          </a:prstGeom>
          <a:noFill/>
          <a:ln>
            <a:noFill/>
          </a:ln>
          <a:effectLst>
            <a:outerShdw dist="35921" dir="2700000" algn="ctr" rotWithShape="0">
              <a:srgbClr val="808080"/>
            </a:outerShdw>
          </a:effectLst>
        </p:spPr>
      </p:pic>
    </p:spTree>
    <p:extLst>
      <p:ext uri="{BB962C8B-B14F-4D97-AF65-F5344CB8AC3E}">
        <p14:creationId xmlns:p14="http://schemas.microsoft.com/office/powerpoint/2010/main" val="180239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2900" y="487025"/>
            <a:ext cx="8496944" cy="6370975"/>
          </a:xfrm>
          <a:prstGeom prst="rect">
            <a:avLst/>
          </a:prstGeom>
        </p:spPr>
        <p:txBody>
          <a:bodyPr wrap="square">
            <a:spAutoFit/>
          </a:bodyPr>
          <a:lstStyle/>
          <a:p>
            <a:pPr algn="just"/>
            <a:r>
              <a:rPr lang="en-US" sz="2400" b="1" dirty="0" err="1">
                <a:latin typeface="Times New Roman" pitchFamily="18" charset="0"/>
                <a:cs typeface="Times New Roman" pitchFamily="18" charset="0"/>
              </a:rPr>
              <a:t>Zamonaviy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axborot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texnologiyalarining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ta’lim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jarayonlariga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joriy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etilishi</a:t>
            </a:r>
            <a:r>
              <a:rPr lang="en-US" sz="2400" b="1"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talabaga</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kasbiy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bilimlarni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egallashiga</a:t>
            </a:r>
            <a:r>
              <a:rPr lang="en-US"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o‘rganilayotgan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hodisa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jarayonlarni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modellashtirish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orqali</a:t>
            </a:r>
            <a:r>
              <a:rPr lang="en-US" sz="2400" dirty="0">
                <a:latin typeface="Times New Roman" pitchFamily="18" charset="0"/>
                <a:cs typeface="Times New Roman" pitchFamily="18" charset="0"/>
              </a:rPr>
              <a:t> fan </a:t>
            </a:r>
            <a:r>
              <a:rPr lang="en-US" sz="2400" dirty="0" err="1">
                <a:latin typeface="Times New Roman" pitchFamily="18" charset="0"/>
                <a:cs typeface="Times New Roman" pitchFamily="18" charset="0"/>
              </a:rPr>
              <a:t>sohasini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chuqur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o‘zlashtirilishiga</a:t>
            </a:r>
            <a:r>
              <a:rPr lang="en-US"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o‘quv</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faoliyatining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xilma-xil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tashkil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etilishi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hisobiga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talabaning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mustaqil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faoliyati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sohasining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kengayishiga</a:t>
            </a:r>
            <a:r>
              <a:rPr lang="en-US"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interaktiv</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muloqot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imkoniyatlarining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joriy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etilishi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asosida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o‘qitish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jarayonini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individuallashtirish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differensiyalashtirishga</a:t>
            </a:r>
            <a:r>
              <a:rPr lang="en-US"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sun’iy</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intellekt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tizimi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imkoniyatlaridan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foydalanish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orqali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talabaning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o‘quv</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materiallarini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o‘zlashtirish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strategiyasini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egallashiga</a:t>
            </a:r>
            <a:r>
              <a:rPr lang="en-US"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axborot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jamiyati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a’zosi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sifatida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axborot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madaniyatining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shakllanishiga</a:t>
            </a:r>
            <a:r>
              <a:rPr lang="en-US"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o‘rganilayotgan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jarayon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hodisalarni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kompyuter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texnologiyalari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vositasida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taqdim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etish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talabalarda</a:t>
            </a:r>
            <a:r>
              <a:rPr lang="en-US" sz="2400" dirty="0">
                <a:latin typeface="Times New Roman" pitchFamily="18" charset="0"/>
                <a:cs typeface="Times New Roman" pitchFamily="18" charset="0"/>
              </a:rPr>
              <a:t> fan </a:t>
            </a:r>
            <a:r>
              <a:rPr lang="en-US" sz="2400" dirty="0" err="1">
                <a:latin typeface="Times New Roman" pitchFamily="18" charset="0"/>
                <a:cs typeface="Times New Roman" pitchFamily="18" charset="0"/>
              </a:rPr>
              <a:t>asoslariga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qiziqishni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faollikni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oshirishga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olib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kelishi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bilan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muhim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ahamiyat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kasb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etadi</a:t>
            </a:r>
            <a:r>
              <a:rPr lang="en-US"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795529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5882" y="836712"/>
            <a:ext cx="8136904" cy="5693866"/>
          </a:xfrm>
          <a:prstGeom prst="rect">
            <a:avLst/>
          </a:prstGeom>
        </p:spPr>
        <p:txBody>
          <a:bodyPr wrap="square">
            <a:spAutoFit/>
          </a:bodyPr>
          <a:lstStyle/>
          <a:p>
            <a:pPr algn="just"/>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Portal</a:t>
            </a: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foydalanuvchiga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axborotlarni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oddiy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navigatsiya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ko‘lamli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qulay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interfeys</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orqali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yetkazish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uchun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turli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axborot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resurslarini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birlashtiruvchi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telekommunikatsiya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tarmog‘i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tuguni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bo‘lib</a:t>
            </a:r>
            <a:r>
              <a:rPr lang="en-US" sz="2800" dirty="0">
                <a:latin typeface="Times New Roman" pitchFamily="18" charset="0"/>
                <a:cs typeface="Times New Roman" pitchFamily="18" charset="0"/>
              </a:rPr>
              <a:t>, u: </a:t>
            </a:r>
            <a:endParaRPr lang="ru-RU" sz="2800" dirty="0">
              <a:latin typeface="Times New Roman" pitchFamily="18" charset="0"/>
              <a:cs typeface="Times New Roman" pitchFamily="18" charset="0"/>
            </a:endParaRPr>
          </a:p>
          <a:p>
            <a:pPr lvl="0" algn="just" fontAlgn="base"/>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ko‘p</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sonli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foydalanuvchilarga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xizmat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ko‘rsatishi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lvl="0" algn="just" fontAlgn="base"/>
            <a:r>
              <a:rPr lang="en-US"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axborotlar</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ko‘lamining</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kengligi</a:t>
            </a:r>
            <a:r>
              <a:rPr lang="ru-RU" sz="2800" dirty="0">
                <a:latin typeface="Times New Roman" pitchFamily="18" charset="0"/>
                <a:cs typeface="Times New Roman" pitchFamily="18" charset="0"/>
              </a:rPr>
              <a:t>; </a:t>
            </a:r>
          </a:p>
          <a:p>
            <a:pPr lvl="0" algn="just" fontAlgn="base"/>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asosiy</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tarmoq</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formatlarini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qo‘llashi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lvl="0" algn="just" fontAlgn="base"/>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oson</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samarali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qidirish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tizimining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joriy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etilishi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lvl="0" algn="just" fontAlgn="base"/>
            <a:r>
              <a:rPr lang="en-US"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axborot</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resurslari</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integratsiyasi</a:t>
            </a:r>
            <a:r>
              <a:rPr lang="ru-RU" sz="2800" dirty="0">
                <a:latin typeface="Times New Roman" pitchFamily="18" charset="0"/>
                <a:cs typeface="Times New Roman" pitchFamily="18" charset="0"/>
              </a:rPr>
              <a:t>; </a:t>
            </a:r>
          </a:p>
          <a:p>
            <a:pPr lvl="0" algn="just" fontAlgn="base"/>
            <a:r>
              <a:rPr lang="en-US"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axborot</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xavfsizligini</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ta’minlashi</a:t>
            </a:r>
            <a:r>
              <a:rPr lang="ru-RU" sz="2800" dirty="0">
                <a:latin typeface="Times New Roman" pitchFamily="18" charset="0"/>
                <a:cs typeface="Times New Roman" pitchFamily="18" charset="0"/>
              </a:rPr>
              <a:t>; </a:t>
            </a:r>
          </a:p>
          <a:p>
            <a:pPr lvl="0" algn="just" fontAlgn="base"/>
            <a:r>
              <a:rPr lang="en-US"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axborotlarni</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tabaqalashtirishi</a:t>
            </a:r>
            <a:r>
              <a:rPr lang="ru-RU" sz="2800" dirty="0">
                <a:latin typeface="Times New Roman" pitchFamily="18" charset="0"/>
                <a:cs typeface="Times New Roman" pitchFamily="18" charset="0"/>
              </a:rPr>
              <a:t>; </a:t>
            </a:r>
          </a:p>
          <a:p>
            <a:pPr lvl="0" algn="just" fontAlgn="base"/>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bilimlarni</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boshqarish-tahlil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etishi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bilan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tavsiflanadi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901236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052736"/>
            <a:ext cx="8352928" cy="5262979"/>
          </a:xfrm>
          <a:prstGeom prst="rect">
            <a:avLst/>
          </a:prstGeom>
        </p:spPr>
        <p:txBody>
          <a:bodyPr wrap="square">
            <a:spAutoFit/>
          </a:bodyPr>
          <a:lstStyle/>
          <a:p>
            <a:pPr algn="just"/>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Pedagogik</a:t>
            </a:r>
            <a:r>
              <a:rPr lang="en-US" sz="2800" b="1" dirty="0" smtClean="0">
                <a:latin typeface="Times New Roman" pitchFamily="18" charset="0"/>
                <a:cs typeface="Times New Roman" pitchFamily="18" charset="0"/>
              </a:rPr>
              <a:t> </a:t>
            </a:r>
            <a:r>
              <a:rPr lang="en-US" sz="2800" b="1" dirty="0" err="1">
                <a:latin typeface="Times New Roman" pitchFamily="18" charset="0"/>
                <a:cs typeface="Times New Roman" pitchFamily="18" charset="0"/>
              </a:rPr>
              <a:t>dasturiy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vositalar</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tushunchasi</a:t>
            </a:r>
            <a:r>
              <a:rPr lang="uz-Cyrl-UZ" sz="2800" b="1"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r>
              <a:rPr lang="uz-Cyrl-UZ" sz="2800" dirty="0" smtClean="0">
                <a:latin typeface="Times New Roman" pitchFamily="18" charset="0"/>
                <a:cs typeface="Times New Roman" pitchFamily="18" charset="0"/>
              </a:rPr>
              <a:t>Pedagogik </a:t>
            </a:r>
            <a:r>
              <a:rPr lang="uz-Cyrl-UZ" sz="2800" dirty="0">
                <a:latin typeface="Times New Roman" pitchFamily="18" charset="0"/>
                <a:cs typeface="Times New Roman" pitchFamily="18" charset="0"/>
              </a:rPr>
              <a:t>dasturiy vositalar kompyuter texnologiyalari yordamida o‘quv jarayonini qisman yoki to‘liq avtomatlashtirish uchun mo‘ljallangan didaktik vosita hisoblanadi. Ular ta’lim jarayonini samaradorligini oshirishning istiqbolli shakllaridan biri hisoblanib, zamonaviy texnologiyalarning o‘qitish vositasi sifatida ishlatiladi. Pedagogik dasturiy vositalar tarkibiga: o‘quv fani bo‘yicha aniq didaktik maqsadlarga erishishga yo‘naltirilgan dasturiy mahsulot (dasturlar majmuasi), texnik va metodik ta’minot, qo‘shimcha yordamchi vositalar kiradi.</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022433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96752"/>
            <a:ext cx="8640960" cy="5262979"/>
          </a:xfrm>
          <a:prstGeom prst="rect">
            <a:avLst/>
          </a:prstGeom>
        </p:spPr>
        <p:txBody>
          <a:bodyPr wrap="square">
            <a:spAutoFit/>
          </a:bodyPr>
          <a:lstStyle/>
          <a:p>
            <a:pPr algn="just"/>
            <a:r>
              <a:rPr lang="uz-Cyrl-UZ" sz="2800" dirty="0">
                <a:latin typeface="Times New Roman" pitchFamily="18" charset="0"/>
                <a:cs typeface="Times New Roman" pitchFamily="18" charset="0"/>
              </a:rPr>
              <a:t>Pedagogik dasturiy vositalarni quyidagilarga ajratish mumkin</a:t>
            </a:r>
            <a:r>
              <a:rPr lang="en-US"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lvl="0" algn="just" fontAlgn="base"/>
            <a:r>
              <a:rPr lang="en-US" sz="2800" b="1" dirty="0" err="1">
                <a:latin typeface="Times New Roman" pitchFamily="18" charset="0"/>
                <a:cs typeface="Times New Roman" pitchFamily="18" charset="0"/>
              </a:rPr>
              <a:t>o‘rgatuvchi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dastur</a:t>
            </a:r>
            <a:r>
              <a:rPr lang="ru-RU" sz="2800" b="1" dirty="0" err="1">
                <a:latin typeface="Times New Roman" pitchFamily="18" charset="0"/>
                <a:cs typeface="Times New Roman" pitchFamily="18" charset="0"/>
              </a:rPr>
              <a:t>лар</a:t>
            </a:r>
            <a:r>
              <a:rPr lang="en-US" sz="2800" dirty="0">
                <a:latin typeface="Times New Roman" pitchFamily="18" charset="0"/>
                <a:cs typeface="Times New Roman" pitchFamily="18" charset="0"/>
              </a:rPr>
              <a:t>-</a:t>
            </a:r>
            <a:r>
              <a:rPr lang="en-US" sz="2800" dirty="0" err="1">
                <a:latin typeface="Times New Roman" pitchFamily="18" charset="0"/>
                <a:cs typeface="Times New Roman" pitchFamily="18" charset="0"/>
              </a:rPr>
              <a:t>o‘quvchilarning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bilim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darajasi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qiziqishlaridan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kelib</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chiqib</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yangi</a:t>
            </a:r>
            <a:r>
              <a:rPr lang="en-US" sz="2800" dirty="0">
                <a:latin typeface="Times New Roman" pitchFamily="18" charset="0"/>
                <a:cs typeface="Times New Roman" pitchFamily="18" charset="0"/>
              </a:rPr>
              <a:t> </a:t>
            </a:r>
            <a:r>
              <a:rPr lang="en-US" sz="2800" b="1" dirty="0" err="1">
                <a:latin typeface="Times New Roman" pitchFamily="18" charset="0"/>
                <a:cs typeface="Times New Roman" pitchFamily="18" charset="0"/>
              </a:rPr>
              <a:t>bilimlarni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o‘zlashtirishga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yo‘naltiradi</a:t>
            </a:r>
            <a:r>
              <a:rPr lang="en-US" sz="2800" b="1"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lvl="0" algn="just" fontAlgn="base"/>
            <a:r>
              <a:rPr lang="en-US" sz="2800" b="1" dirty="0">
                <a:latin typeface="Times New Roman" pitchFamily="18" charset="0"/>
                <a:cs typeface="Times New Roman" pitchFamily="18" charset="0"/>
              </a:rPr>
              <a:t>test </a:t>
            </a:r>
            <a:r>
              <a:rPr lang="en-US" sz="2800" b="1" dirty="0" err="1">
                <a:latin typeface="Times New Roman" pitchFamily="18" charset="0"/>
                <a:cs typeface="Times New Roman" pitchFamily="18" charset="0"/>
              </a:rPr>
              <a:t>dasturlari</a:t>
            </a:r>
            <a:r>
              <a:rPr lang="en-US" sz="2800" b="1" dirty="0">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egallangan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bilim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malaka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ko‘nikmalarni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tekshirish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yoki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baholash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maqsadlarida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qo‘llaniladi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lvl="0" algn="just" fontAlgn="base"/>
            <a:r>
              <a:rPr lang="en-US" sz="2800" b="1" dirty="0" err="1">
                <a:latin typeface="Times New Roman" pitchFamily="18" charset="0"/>
                <a:cs typeface="Times New Roman" pitchFamily="18" charset="0"/>
              </a:rPr>
              <a:t>mashq</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qildiruvchi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trenejyor</a:t>
            </a:r>
            <a:r>
              <a:rPr lang="en-US" sz="2800" b="1" dirty="0">
                <a:latin typeface="Times New Roman" pitchFamily="18" charset="0"/>
                <a:cs typeface="Times New Roman" pitchFamily="18" charset="0"/>
              </a:rPr>
              <a:t>)</a:t>
            </a:r>
            <a:r>
              <a:rPr lang="en-US" sz="2800" b="1" dirty="0" err="1">
                <a:latin typeface="Times New Roman" pitchFamily="18" charset="0"/>
                <a:cs typeface="Times New Roman" pitchFamily="18" charset="0"/>
              </a:rPr>
              <a:t>lar</a:t>
            </a:r>
            <a:r>
              <a:rPr lang="en-US" sz="2800" b="1" dirty="0">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avval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o‘zlashtirilgan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o‘quv</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materialini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takrorlash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mustahkamlashga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xizmat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qiladi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475818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10 ta pedagogika OTM tashkil etildi | NORMA.UZ"/>
          <p:cNvPicPr>
            <a:picLocks noChangeAspect="1" noChangeArrowheads="1"/>
          </p:cNvPicPr>
          <p:nvPr/>
        </p:nvPicPr>
        <p:blipFill>
          <a:blip r:embed="rId2"/>
          <a:srcRect/>
          <a:stretch>
            <a:fillRect/>
          </a:stretch>
        </p:blipFill>
        <p:spPr bwMode="auto">
          <a:xfrm>
            <a:off x="571472" y="1619250"/>
            <a:ext cx="7620000" cy="523875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340768"/>
            <a:ext cx="8208912" cy="4832092"/>
          </a:xfrm>
          <a:prstGeom prst="rect">
            <a:avLst/>
          </a:prstGeom>
        </p:spPr>
        <p:txBody>
          <a:bodyPr wrap="square">
            <a:spAutoFit/>
          </a:bodyPr>
          <a:lstStyle/>
          <a:p>
            <a:pPr lvl="0" algn="just"/>
            <a:r>
              <a:rPr lang="en-US" sz="2800" b="1" dirty="0" err="1" smtClean="0">
                <a:latin typeface="Times New Roman" pitchFamily="18" charset="0"/>
                <a:cs typeface="Times New Roman" pitchFamily="18" charset="0"/>
              </a:rPr>
              <a:t>o‘qituvchi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ishtirokidagi</a:t>
            </a:r>
            <a:r>
              <a:rPr lang="en-US" sz="2800" b="1" dirty="0" smtClean="0">
                <a:latin typeface="Times New Roman" pitchFamily="18" charset="0"/>
                <a:cs typeface="Times New Roman" pitchFamily="18" charset="0"/>
              </a:rPr>
              <a:t> virtual </a:t>
            </a:r>
            <a:r>
              <a:rPr lang="en-US" sz="2800" b="1" dirty="0" err="1" smtClean="0">
                <a:latin typeface="Times New Roman" pitchFamily="18" charset="0"/>
                <a:cs typeface="Times New Roman" pitchFamily="18" charset="0"/>
              </a:rPr>
              <a:t>o‘quv</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muhitini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shakllantiruvchi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dasturlar</a:t>
            </a:r>
            <a:r>
              <a:rPr lang="en-US" sz="2800" b="1" dirty="0" smtClean="0">
                <a:latin typeface="Times New Roman" pitchFamily="18" charset="0"/>
                <a:cs typeface="Times New Roman" pitchFamily="18" charset="0"/>
              </a:rPr>
              <a:t> (Virtual </a:t>
            </a:r>
            <a:r>
              <a:rPr lang="en-US" sz="2800" b="1" dirty="0" err="1" smtClean="0">
                <a:latin typeface="Times New Roman" pitchFamily="18" charset="0"/>
                <a:cs typeface="Times New Roman" pitchFamily="18" charset="0"/>
              </a:rPr>
              <a:t>borliq</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tizimlari</a:t>
            </a:r>
            <a:r>
              <a:rPr lang="en-US" sz="2800" b="1"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lgn="just"/>
            <a:r>
              <a:rPr lang="en-US" sz="2800" b="1" i="1" dirty="0" smtClean="0">
                <a:latin typeface="Times New Roman" pitchFamily="18" charset="0"/>
                <a:cs typeface="Times New Roman" pitchFamily="18" charset="0"/>
              </a:rPr>
              <a:t>Virtual </a:t>
            </a:r>
            <a:r>
              <a:rPr lang="en-US" sz="2800" b="1" i="1" dirty="0" err="1" smtClean="0">
                <a:latin typeface="Times New Roman" pitchFamily="18" charset="0"/>
                <a:cs typeface="Times New Roman" pitchFamily="18" charset="0"/>
              </a:rPr>
              <a:t>borliq</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Virtualnaya</a:t>
            </a:r>
            <a:r>
              <a:rPr lang="en-US" sz="2800" b="1" i="1" dirty="0" smtClean="0">
                <a:latin typeface="Times New Roman" pitchFamily="18" charset="0"/>
                <a:cs typeface="Times New Roman" pitchFamily="18" charset="0"/>
              </a:rPr>
              <a:t> </a:t>
            </a:r>
            <a:r>
              <a:rPr lang="en-US" sz="2800" b="1" i="1" dirty="0" err="1" smtClean="0">
                <a:latin typeface="Times New Roman" pitchFamily="18" charset="0"/>
                <a:cs typeface="Times New Roman" pitchFamily="18" charset="0"/>
              </a:rPr>
              <a:t>realnost</a:t>
            </a:r>
            <a:r>
              <a:rPr lang="en-US" sz="2800" b="1"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tushunchasini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Jaron</a:t>
            </a:r>
            <a:r>
              <a:rPr lang="en-US" sz="2800" dirty="0" smtClean="0">
                <a:latin typeface="Times New Roman" pitchFamily="18" charset="0"/>
                <a:cs typeface="Times New Roman" pitchFamily="18" charset="0"/>
              </a:rPr>
              <a:t> Lanier (</a:t>
            </a:r>
            <a:r>
              <a:rPr lang="en-US" sz="2800" dirty="0" err="1" smtClean="0">
                <a:latin typeface="Times New Roman" pitchFamily="18" charset="0"/>
                <a:cs typeface="Times New Roman" pitchFamily="18" charset="0"/>
              </a:rPr>
              <a:t>Lanye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taklif</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etgan</a:t>
            </a:r>
            <a:r>
              <a:rPr lang="en-US" sz="2800" dirty="0" smtClean="0">
                <a:latin typeface="Times New Roman" pitchFamily="18" charset="0"/>
                <a:cs typeface="Times New Roman" pitchFamily="18" charset="0"/>
              </a:rPr>
              <a:t>. Virtual </a:t>
            </a:r>
            <a:r>
              <a:rPr lang="en-US" sz="2800" dirty="0" err="1" smtClean="0">
                <a:latin typeface="Times New Roman" pitchFamily="18" charset="0"/>
                <a:cs typeface="Times New Roman" pitchFamily="18" charset="0"/>
              </a:rPr>
              <a:t>borliq</a:t>
            </a:r>
            <a:r>
              <a:rPr lang="en-US" sz="2800"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immersivlik</a:t>
            </a:r>
            <a:r>
              <a:rPr lang="en-US" sz="2800" b="1"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va</a:t>
            </a:r>
            <a:r>
              <a:rPr lang="en-US" sz="2800"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interfaollik</a:t>
            </a:r>
            <a:r>
              <a:rPr lang="en-US" sz="2800" b="1"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tushunchalari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bilan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bog‘liq</a:t>
            </a:r>
            <a:r>
              <a:rPr lang="en-US" sz="2800"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lgn="just"/>
            <a:r>
              <a:rPr lang="en-US" sz="2800" b="1" dirty="0" err="1" smtClean="0">
                <a:latin typeface="Times New Roman" pitchFamily="18" charset="0"/>
                <a:cs typeface="Times New Roman" pitchFamily="18" charset="0"/>
              </a:rPr>
              <a:t>Immersivlik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deganda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odamning</a:t>
            </a:r>
            <a:r>
              <a:rPr lang="en-US" sz="2800" dirty="0" smtClean="0">
                <a:latin typeface="Times New Roman" pitchFamily="18" charset="0"/>
                <a:cs typeface="Times New Roman" pitchFamily="18" charset="0"/>
              </a:rPr>
              <a:t> virtual </a:t>
            </a:r>
            <a:r>
              <a:rPr lang="en-US" sz="2800" dirty="0" err="1" smtClean="0">
                <a:latin typeface="Times New Roman" pitchFamily="18" charset="0"/>
                <a:cs typeface="Times New Roman" pitchFamily="18" charset="0"/>
              </a:rPr>
              <a:t>borliqda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o‘zini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faraz</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qilishini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tushunish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lozim</a:t>
            </a:r>
            <a:r>
              <a:rPr lang="en-US" sz="2800" dirty="0" smtClean="0">
                <a:latin typeface="Times New Roman" pitchFamily="18" charset="0"/>
                <a:cs typeface="Times New Roman" pitchFamily="18" charset="0"/>
              </a:rPr>
              <a:t>.</a:t>
            </a:r>
            <a:endParaRPr lang="ru-RU" sz="2800" dirty="0" smtClean="0">
              <a:latin typeface="Times New Roman" pitchFamily="18" charset="0"/>
              <a:cs typeface="Times New Roman" pitchFamily="18" charset="0"/>
            </a:endParaRPr>
          </a:p>
          <a:p>
            <a:pPr algn="just"/>
            <a:r>
              <a:rPr lang="en-US" sz="2800" b="1" dirty="0" err="1" smtClean="0">
                <a:latin typeface="Times New Roman" pitchFamily="18" charset="0"/>
                <a:cs typeface="Times New Roman" pitchFamily="18" charset="0"/>
              </a:rPr>
              <a:t>Interfaollik</a:t>
            </a:r>
            <a:r>
              <a:rPr lang="en-US" sz="2800" b="1"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foydalanuvchi</a:t>
            </a:r>
            <a:r>
              <a:rPr lang="en-US" sz="2800" dirty="0" smtClean="0">
                <a:latin typeface="Times New Roman" pitchFamily="18" charset="0"/>
                <a:cs typeface="Times New Roman" pitchFamily="18" charset="0"/>
              </a:rPr>
              <a:t> real </a:t>
            </a:r>
            <a:r>
              <a:rPr lang="en-US" sz="2800" dirty="0" err="1" smtClean="0">
                <a:latin typeface="Times New Roman" pitchFamily="18" charset="0"/>
                <a:cs typeface="Times New Roman" pitchFamily="18" charset="0"/>
              </a:rPr>
              <a:t>vaqtda</a:t>
            </a:r>
            <a:r>
              <a:rPr lang="en-US" sz="2800" dirty="0" smtClean="0">
                <a:latin typeface="Times New Roman" pitchFamily="18" charset="0"/>
                <a:cs typeface="Times New Roman" pitchFamily="18" charset="0"/>
              </a:rPr>
              <a:t> virtual </a:t>
            </a:r>
            <a:r>
              <a:rPr lang="en-US" sz="2800" dirty="0" err="1" smtClean="0">
                <a:latin typeface="Times New Roman" pitchFamily="18" charset="0"/>
                <a:cs typeface="Times New Roman" pitchFamily="18" charset="0"/>
              </a:rPr>
              <a:t>borliqdagi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obyektlar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bilan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o‘zaro</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muloqotda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bo‘lib</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ularga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ta’sir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ko‘rsatishga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ega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bo‘ladi</a:t>
            </a:r>
            <a:r>
              <a:rPr lang="en-US" sz="2800" dirty="0" smtClean="0">
                <a:latin typeface="Times New Roman" pitchFamily="18" charset="0"/>
                <a:cs typeface="Times New Roman" pitchFamily="18" charset="0"/>
              </a:rPr>
              <a:t>.</a:t>
            </a:r>
            <a:endParaRPr lang="ru-RU" sz="2800" dirty="0"/>
          </a:p>
        </p:txBody>
      </p:sp>
    </p:spTree>
    <p:extLst>
      <p:ext uri="{BB962C8B-B14F-4D97-AF65-F5344CB8AC3E}">
        <p14:creationId xmlns:p14="http://schemas.microsoft.com/office/powerpoint/2010/main" val="3798939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8446" y="908720"/>
            <a:ext cx="8424936" cy="5693866"/>
          </a:xfrm>
          <a:prstGeom prst="rect">
            <a:avLst/>
          </a:prstGeom>
        </p:spPr>
        <p:txBody>
          <a:bodyPr wrap="square">
            <a:spAutoFit/>
          </a:bodyPr>
          <a:lstStyle/>
          <a:p>
            <a:pPr algn="just"/>
            <a:r>
              <a:rPr lang="en-US" sz="2800" dirty="0" smtClean="0">
                <a:latin typeface="Times New Roman" pitchFamily="18" charset="0"/>
                <a:cs typeface="Times New Roman" pitchFamily="18" charset="0"/>
              </a:rPr>
              <a:t>     </a:t>
            </a:r>
            <a:r>
              <a:rPr lang="en-US" sz="2800" b="1" dirty="0" smtClean="0">
                <a:latin typeface="Times New Roman" pitchFamily="18" charset="0"/>
                <a:cs typeface="Times New Roman" pitchFamily="18" charset="0"/>
              </a:rPr>
              <a:t>Virtual </a:t>
            </a:r>
            <a:r>
              <a:rPr lang="en-US" sz="2800" b="1" dirty="0" err="1">
                <a:latin typeface="Times New Roman" pitchFamily="18" charset="0"/>
                <a:cs typeface="Times New Roman" pitchFamily="18" charset="0"/>
              </a:rPr>
              <a:t>borliq</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tizimi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deganda</a:t>
            </a:r>
            <a:r>
              <a:rPr lang="en-US" sz="2800" b="1" dirty="0">
                <a:latin typeface="Times New Roman" pitchFamily="18" charset="0"/>
                <a:cs typeface="Times New Roman" pitchFamily="18" charset="0"/>
              </a:rPr>
              <a:t> </a:t>
            </a:r>
            <a:r>
              <a:rPr lang="en-US" sz="2800" dirty="0">
                <a:latin typeface="Times New Roman" pitchFamily="18" charset="0"/>
                <a:cs typeface="Times New Roman" pitchFamily="18" charset="0"/>
              </a:rPr>
              <a:t>– biz </a:t>
            </a:r>
            <a:r>
              <a:rPr lang="en-US" sz="2800" dirty="0" err="1">
                <a:latin typeface="Times New Roman" pitchFamily="18" charset="0"/>
                <a:cs typeface="Times New Roman" pitchFamily="18" charset="0"/>
              </a:rPr>
              <a:t>imitatsion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dasturiy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texnik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vositalar</a:t>
            </a:r>
            <a:r>
              <a:rPr lang="en-US" sz="2800" dirty="0">
                <a:latin typeface="Times New Roman" pitchFamily="18" charset="0"/>
                <a:cs typeface="Times New Roman" pitchFamily="18" charset="0"/>
              </a:rPr>
              <a:t> deb </a:t>
            </a:r>
            <a:r>
              <a:rPr lang="en-US" sz="2800" dirty="0" err="1">
                <a:latin typeface="Times New Roman" pitchFamily="18" charset="0"/>
                <a:cs typeface="Times New Roman" pitchFamily="18" charset="0"/>
              </a:rPr>
              <a:t>qabul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qilamiz</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Interfaollikni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ta’minlash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uchun</a:t>
            </a:r>
            <a:r>
              <a:rPr lang="en-US" sz="2800" dirty="0">
                <a:latin typeface="Times New Roman" pitchFamily="18" charset="0"/>
                <a:cs typeface="Times New Roman" pitchFamily="18" charset="0"/>
              </a:rPr>
              <a:t>, virtual </a:t>
            </a:r>
            <a:r>
              <a:rPr lang="en-US" sz="2800" dirty="0" err="1">
                <a:latin typeface="Times New Roman" pitchFamily="18" charset="0"/>
                <a:cs typeface="Times New Roman" pitchFamily="18" charset="0"/>
              </a:rPr>
              <a:t>tizim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boshqaruvchi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amallarni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qabul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qilishi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kerak</a:t>
            </a:r>
            <a:r>
              <a:rPr lang="en-US" sz="2800" dirty="0">
                <a:latin typeface="Times New Roman" pitchFamily="18" charset="0"/>
                <a:cs typeface="Times New Roman" pitchFamily="18" charset="0"/>
              </a:rPr>
              <a:t>. Bu </a:t>
            </a:r>
            <a:r>
              <a:rPr lang="en-US" sz="2800" dirty="0" err="1">
                <a:latin typeface="Times New Roman" pitchFamily="18" charset="0"/>
                <a:cs typeface="Times New Roman" pitchFamily="18" charset="0"/>
              </a:rPr>
              <a:t>amallar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ko‘pmodalikga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ya’ni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ko‘z</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bilan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ko‘radigan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tovush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orqali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qabul</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qiladigan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bo‘lishi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kerak</a:t>
            </a:r>
            <a:r>
              <a:rPr lang="en-US" sz="2800" dirty="0">
                <a:latin typeface="Times New Roman" pitchFamily="18" charset="0"/>
                <a:cs typeface="Times New Roman" pitchFamily="18" charset="0"/>
              </a:rPr>
              <a:t>. Bu </a:t>
            </a:r>
            <a:r>
              <a:rPr lang="en-US" sz="2800" dirty="0" err="1">
                <a:latin typeface="Times New Roman" pitchFamily="18" charset="0"/>
                <a:cs typeface="Times New Roman" pitchFamily="18" charset="0"/>
              </a:rPr>
              <a:t>amallarni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amaliyotda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bajarish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uchun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zamonaviy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tizimlarda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turli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tovush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videotexnologiyalardan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foydalaniladi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Masalan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katta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xajmli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tovush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videotizimlari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shuningdek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odamning</a:t>
            </a:r>
            <a:r>
              <a:rPr lang="en-US" sz="2800" dirty="0">
                <a:latin typeface="Times New Roman" pitchFamily="18" charset="0"/>
                <a:cs typeface="Times New Roman" pitchFamily="18" charset="0"/>
              </a:rPr>
              <a:t> bosh </a:t>
            </a:r>
            <a:r>
              <a:rPr lang="en-US" sz="2800" dirty="0" err="1">
                <a:latin typeface="Times New Roman" pitchFamily="18" charset="0"/>
                <a:cs typeface="Times New Roman" pitchFamily="18" charset="0"/>
              </a:rPr>
              <a:t>qismiga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o‘rnatiladigan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shlem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ko‘zoynak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displeylar</a:t>
            </a:r>
            <a:r>
              <a:rPr lang="en-US" sz="2800" dirty="0">
                <a:latin typeface="Times New Roman" pitchFamily="18" charset="0"/>
                <a:cs typeface="Times New Roman" pitchFamily="18" charset="0"/>
              </a:rPr>
              <a:t>, “hid </a:t>
            </a:r>
            <a:r>
              <a:rPr lang="en-US" sz="2800" dirty="0" err="1">
                <a:latin typeface="Times New Roman" pitchFamily="18" charset="0"/>
                <a:cs typeface="Times New Roman" pitchFamily="18" charset="0"/>
              </a:rPr>
              <a:t>sezadigan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sichqonchalar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boshqaruvchi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qo‘lqoplar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kibernetik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nimchalar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simsiz</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interfeys</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birgaligida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ishlatiladi</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681649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620688"/>
            <a:ext cx="8496944" cy="6001643"/>
          </a:xfrm>
          <a:prstGeom prst="rect">
            <a:avLst/>
          </a:prstGeom>
        </p:spPr>
        <p:txBody>
          <a:bodyPr wrap="square">
            <a:spAutoFit/>
          </a:bodyPr>
          <a:lstStyle/>
          <a:p>
            <a:pPr algn="just"/>
            <a:r>
              <a:rPr lang="en-US" sz="2400" dirty="0" smtClean="0">
                <a:latin typeface="Times New Roman" pitchFamily="18" charset="0"/>
                <a:cs typeface="Times New Roman" pitchFamily="18" charset="0"/>
              </a:rPr>
              <a:t>    </a:t>
            </a:r>
            <a:r>
              <a:rPr lang="uz-Cyrl-UZ" sz="2400" dirty="0" smtClean="0">
                <a:latin typeface="Times New Roman" pitchFamily="18" charset="0"/>
                <a:cs typeface="Times New Roman" pitchFamily="18" charset="0"/>
              </a:rPr>
              <a:t>Pedagogik </a:t>
            </a:r>
            <a:r>
              <a:rPr lang="uz-Cyrl-UZ" sz="2400" dirty="0">
                <a:latin typeface="Times New Roman" pitchFamily="18" charset="0"/>
                <a:cs typeface="Times New Roman" pitchFamily="18" charset="0"/>
              </a:rPr>
              <a:t>dasturiy vositalarni yaratish texnologiyasini amalga oshirish maqsadida ularning an’anaviy vositalardan ustunligini tasdiqlovchi qator ijobiy omillar mavjud. Mazkur omillar didaktik, psixologik, iqtisodiy, fiziologik guruhlarga ajratildi.</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    </a:t>
            </a:r>
            <a:r>
              <a:rPr lang="uz-Cyrl-UZ" sz="2400" dirty="0" smtClean="0">
                <a:latin typeface="Times New Roman" pitchFamily="18" charset="0"/>
                <a:cs typeface="Times New Roman" pitchFamily="18" charset="0"/>
              </a:rPr>
              <a:t>Pedagogik </a:t>
            </a:r>
            <a:r>
              <a:rPr lang="uz-Cyrl-UZ" sz="2400" dirty="0">
                <a:latin typeface="Times New Roman" pitchFamily="18" charset="0"/>
                <a:cs typeface="Times New Roman" pitchFamily="18" charset="0"/>
              </a:rPr>
              <a:t>dasturiy vositalarga qo‘yiladigan </a:t>
            </a:r>
            <a:r>
              <a:rPr lang="uz-Cyrl-UZ" sz="2400" b="1" dirty="0">
                <a:latin typeface="Times New Roman" pitchFamily="18" charset="0"/>
                <a:cs typeface="Times New Roman" pitchFamily="18" charset="0"/>
              </a:rPr>
              <a:t>didaktik talablarga quyidagilar kiradi: </a:t>
            </a:r>
            <a:endParaRPr lang="ru-RU" sz="2400" dirty="0">
              <a:latin typeface="Times New Roman" pitchFamily="18" charset="0"/>
              <a:cs typeface="Times New Roman" pitchFamily="18" charset="0"/>
            </a:endParaRPr>
          </a:p>
          <a:p>
            <a:pPr algn="just"/>
            <a:r>
              <a:rPr lang="uz-Cyrl-UZ" sz="2400" dirty="0">
                <a:latin typeface="Times New Roman" pitchFamily="18" charset="0"/>
                <a:cs typeface="Times New Roman" pitchFamily="18" charset="0"/>
              </a:rPr>
              <a:t>ilmiylik, tushunarli, qat’iy va tizimli bayon etilishi bilan birgalikda (pedagogika, psixologiya, informatika, ergonomikaning asosiy prinsiplarini, zamonaviy fanning fundamental asoslarini hisobga olib, o‘quv faoliyati mazmunini qurish imkoniyatini ta’minlash), uzluksizlik va yaxlitlik (ilgari o‘rganilgan bilimlarning mantiqiy oqibati hamda to‘ldiruvchisi hisoblanadi), izchillik, muammolilik, ko‘rgazmalilik, faollashtirish (o‘qitish mustaqilligi hamda faollilik xususiyatining mavjudligi), o‘qitish natijalarini o‘zlashtirish mustahkamliligi, muloqotning interfaolliligi, o‘qitish, tarbiyalash, rivojlantirish va amaliyotning yaxlit birligi.</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6473827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1009" y="548680"/>
            <a:ext cx="8568952" cy="6001643"/>
          </a:xfrm>
          <a:prstGeom prst="rect">
            <a:avLst/>
          </a:prstGeom>
        </p:spPr>
        <p:txBody>
          <a:bodyPr wrap="square">
            <a:spAutoFit/>
          </a:bodyPr>
          <a:lstStyle/>
          <a:p>
            <a:pPr algn="just"/>
            <a:r>
              <a:rPr lang="en-US" sz="2400" b="1" dirty="0" smtClean="0">
                <a:latin typeface="Times New Roman" pitchFamily="18" charset="0"/>
                <a:cs typeface="Times New Roman" pitchFamily="18" charset="0"/>
              </a:rPr>
              <a:t>   </a:t>
            </a:r>
            <a:r>
              <a:rPr lang="uz-Cyrl-UZ" sz="2400" b="1" dirty="0" smtClean="0">
                <a:latin typeface="Times New Roman" pitchFamily="18" charset="0"/>
                <a:cs typeface="Times New Roman" pitchFamily="18" charset="0"/>
              </a:rPr>
              <a:t>Metodik </a:t>
            </a:r>
            <a:r>
              <a:rPr lang="uz-Cyrl-UZ" sz="2400" b="1" dirty="0">
                <a:latin typeface="Times New Roman" pitchFamily="18" charset="0"/>
                <a:cs typeface="Times New Roman" pitchFamily="18" charset="0"/>
              </a:rPr>
              <a:t>talablarga quyidagilar kiradi:</a:t>
            </a:r>
            <a:r>
              <a:rPr lang="uz-Cyrl-UZ" sz="2400" dirty="0">
                <a:latin typeface="Times New Roman" pitchFamily="18" charset="0"/>
                <a:cs typeface="Times New Roman" pitchFamily="18" charset="0"/>
              </a:rPr>
              <a:t> aniq o‘quv fanining o‘ziga xos xususiyatlarini hisobga olish, ma’lum bir faning o‘ziga xosligini hisobga olish, axborotni zamonaviy metodlari o‘zaro bog‘liqliligi, o‘zaro aloqadorliligi, turlitumanligi, amalga oshirilishi. </a:t>
            </a:r>
            <a:endParaRPr lang="ru-RU" sz="2400" dirty="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    </a:t>
            </a:r>
            <a:r>
              <a:rPr lang="uz-Cyrl-UZ" sz="2400" b="1" dirty="0" smtClean="0">
                <a:latin typeface="Times New Roman" pitchFamily="18" charset="0"/>
                <a:cs typeface="Times New Roman" pitchFamily="18" charset="0"/>
              </a:rPr>
              <a:t>Psixologik </a:t>
            </a:r>
            <a:r>
              <a:rPr lang="uz-Cyrl-UZ" sz="2400" b="1" dirty="0">
                <a:latin typeface="Times New Roman" pitchFamily="18" charset="0"/>
                <a:cs typeface="Times New Roman" pitchFamily="18" charset="0"/>
              </a:rPr>
              <a:t>talablarga </a:t>
            </a:r>
            <a:r>
              <a:rPr lang="uz-Cyrl-UZ" sz="2400" dirty="0">
                <a:latin typeface="Times New Roman" pitchFamily="18" charset="0"/>
                <a:cs typeface="Times New Roman" pitchFamily="18" charset="0"/>
              </a:rPr>
              <a:t>idrok etish (verbal-mantiqiy, sensor-perseptiv), tafakkur (tushunchaviy-nazariy, ko‘rgazmali-amaliy), diqqati (qat’iyliligi, boshqaga ko‘chishi), motivatsiya (ishlashda faol shakllari, yuqori darajada ko‘rgazmalilik, o‘z vaqtida qayta aloqa yordamida o‘quvchilarning yuqori darajadagi motivatsiyalarini doimiy ravishda rag‘batlantirish), xotira, tasavvuri, yoshi va individual psixologik xususiyatlarini hisobga olish (egallagan bilim, ko‘nikma va malakalarini hisobga olib, o‘quv fani mazmuni hamda o‘quv masalalari murakkablik darajasi o‘quvchilarning yosh imkoniyatlari va individual xususiyatlariga mos kelishi, o‘quv materialini o‘zlashtirishda ortiqcha hishayajonli, asabiy, aqliy yuklamalardan ta’sirlanishdan himoyalash) kiradi.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0423363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04664"/>
            <a:ext cx="8568952" cy="6001643"/>
          </a:xfrm>
          <a:prstGeom prst="rect">
            <a:avLst/>
          </a:prstGeom>
        </p:spPr>
        <p:txBody>
          <a:bodyPr wrap="square">
            <a:spAutoFit/>
          </a:bodyPr>
          <a:lstStyle/>
          <a:p>
            <a:pPr algn="just"/>
            <a:r>
              <a:rPr lang="uz-Cyrl-UZ" sz="2400" b="1" dirty="0">
                <a:latin typeface="Times New Roman" pitchFamily="18" charset="0"/>
                <a:cs typeface="Times New Roman" pitchFamily="18" charset="0"/>
              </a:rPr>
              <a:t>Texnik talablarga </a:t>
            </a:r>
            <a:r>
              <a:rPr lang="uz-Cyrl-UZ" sz="2400" dirty="0">
                <a:latin typeface="Times New Roman" pitchFamily="18" charset="0"/>
                <a:cs typeface="Times New Roman" pitchFamily="18" charset="0"/>
              </a:rPr>
              <a:t>zamonaviy universal shaxsiy kompyuterlar, tashqi qurilmalari, test o‘tkaziladigan manbalar kiradi.  </a:t>
            </a:r>
            <a:endParaRPr lang="ru-RU" sz="2400" dirty="0">
              <a:latin typeface="Times New Roman" pitchFamily="18" charset="0"/>
              <a:cs typeface="Times New Roman" pitchFamily="18" charset="0"/>
            </a:endParaRPr>
          </a:p>
          <a:p>
            <a:pPr algn="just"/>
            <a:r>
              <a:rPr lang="uz-Cyrl-UZ" sz="2400" dirty="0">
                <a:latin typeface="Times New Roman" pitchFamily="18" charset="0"/>
                <a:cs typeface="Times New Roman" pitchFamily="18" charset="0"/>
              </a:rPr>
              <a:t>Tarmoq talablariga «mijoz-server» arxitekturasi, Internet-navigatorlar, tarmoq operatsion tizimlari, telekommunikatsiya, boshqaruv vositalari (o‘qitish jarayonini individual va jamoaviy ishlari, tashqi qayta aloqa) kiradi.</a:t>
            </a:r>
            <a:endParaRPr lang="ru-RU" sz="2400" dirty="0">
              <a:latin typeface="Times New Roman" pitchFamily="18" charset="0"/>
              <a:cs typeface="Times New Roman" pitchFamily="18" charset="0"/>
            </a:endParaRPr>
          </a:p>
          <a:p>
            <a:pPr algn="just"/>
            <a:r>
              <a:rPr lang="uz-Cyrl-UZ" sz="2400" b="1" dirty="0">
                <a:latin typeface="Times New Roman" pitchFamily="18" charset="0"/>
                <a:cs typeface="Times New Roman" pitchFamily="18" charset="0"/>
              </a:rPr>
              <a:t>Estetik talablarga quyidagilar kiradi:</a:t>
            </a:r>
            <a:r>
              <a:rPr lang="uz-Cyrl-UZ" sz="2400" dirty="0">
                <a:latin typeface="Times New Roman" pitchFamily="18" charset="0"/>
                <a:cs typeface="Times New Roman" pitchFamily="18" charset="0"/>
              </a:rPr>
              <a:t> tartiblilik va ifodalilik (elementlari, joylashishi, o‘lchami, rangi), bezashning funksional vazifasi va ergonomik talablarga mosligi.  </a:t>
            </a:r>
            <a:endParaRPr lang="ru-RU" sz="2400" dirty="0">
              <a:latin typeface="Times New Roman" pitchFamily="18" charset="0"/>
              <a:cs typeface="Times New Roman" pitchFamily="18" charset="0"/>
            </a:endParaRPr>
          </a:p>
          <a:p>
            <a:pPr algn="just"/>
            <a:r>
              <a:rPr lang="uz-Cyrl-UZ" sz="2400" b="1" dirty="0">
                <a:latin typeface="Times New Roman" pitchFamily="18" charset="0"/>
                <a:cs typeface="Times New Roman" pitchFamily="18" charset="0"/>
              </a:rPr>
              <a:t>Maxsus talablarga quyidagilar kiradi:</a:t>
            </a:r>
            <a:r>
              <a:rPr lang="uz-Cyrl-UZ" sz="2400" dirty="0">
                <a:latin typeface="Times New Roman" pitchFamily="18" charset="0"/>
                <a:cs typeface="Times New Roman" pitchFamily="18" charset="0"/>
              </a:rPr>
              <a:t> interfaollik, maqsadga yo‘nalganlik, mustaqillik va moslashuvchanlik, audiolashtirish, ko‘rgazmalilik, kirish nazorati, intellektual rivojlanish, differensiatsiyalash(tabaqalashtirish), kreativlik, ochiqlik, qayta aloqa, funksionalilik, ishonchlilik.</a:t>
            </a:r>
            <a:endParaRPr lang="ru-RU" sz="2400" dirty="0">
              <a:latin typeface="Times New Roman" pitchFamily="18" charset="0"/>
              <a:cs typeface="Times New Roman" pitchFamily="18" charset="0"/>
            </a:endParaRPr>
          </a:p>
          <a:p>
            <a:pPr algn="just"/>
            <a:r>
              <a:rPr lang="uz-Cyrl-UZ" sz="2400" b="1" dirty="0">
                <a:latin typeface="Times New Roman" pitchFamily="18" charset="0"/>
                <a:cs typeface="Times New Roman" pitchFamily="18" charset="0"/>
              </a:rPr>
              <a:t>Ergonomik talablarga quyidagilar kiradi:</a:t>
            </a:r>
            <a:r>
              <a:rPr lang="uz-Cyrl-UZ" sz="2400" dirty="0">
                <a:latin typeface="Times New Roman" pitchFamily="18" charset="0"/>
                <a:cs typeface="Times New Roman" pitchFamily="18" charset="0"/>
              </a:rPr>
              <a:t> do‘stonalik, foydalanuvchiga moslashish, ekran shakllarini tashkil etish.</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329960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733246"/>
            <a:ext cx="8424936" cy="6124754"/>
          </a:xfrm>
          <a:prstGeom prst="rect">
            <a:avLst/>
          </a:prstGeom>
        </p:spPr>
        <p:txBody>
          <a:bodyPr wrap="square">
            <a:spAutoFit/>
          </a:bodyPr>
          <a:lstStyle/>
          <a:p>
            <a:pPr algn="just"/>
            <a:r>
              <a:rPr lang="en-US" sz="2800" dirty="0" smtClean="0">
                <a:latin typeface="Times New Roman" pitchFamily="18" charset="0"/>
                <a:cs typeface="Times New Roman" pitchFamily="18" charset="0"/>
              </a:rPr>
              <a:t>      </a:t>
            </a:r>
            <a:r>
              <a:rPr lang="uz-Cyrl-UZ" sz="2800" dirty="0" smtClean="0">
                <a:latin typeface="Times New Roman" pitchFamily="18" charset="0"/>
                <a:cs typeface="Times New Roman" pitchFamily="18" charset="0"/>
              </a:rPr>
              <a:t>Texnologiyaning </a:t>
            </a:r>
            <a:r>
              <a:rPr lang="uz-Cyrl-UZ" sz="2800" dirty="0">
                <a:latin typeface="Times New Roman" pitchFamily="18" charset="0"/>
                <a:cs typeface="Times New Roman" pitchFamily="18" charset="0"/>
              </a:rPr>
              <a:t>rivojlanishi bilan texnik vositalardan foydalanib o‘qitish uchun birgina kompyuterning mavjudligi kifoya bo‘lib qoldi. Avvallari televizor, videomagnitofon, kinoproyektor, diaproyektor va boshqalar bajargan funksiyalarni kompyuter muvaffaqiyat bilan o‘z zimmasiga oldi. Qolaversa, axborotni uzatish, saqlash, tasvirlash sifati sezilarli darajada ortdi.  </a:t>
            </a:r>
            <a:endParaRPr lang="ru-RU" sz="2800" dirty="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r>
              <a:rPr lang="uz-Cyrl-UZ" sz="2800" dirty="0" smtClean="0">
                <a:latin typeface="Times New Roman" pitchFamily="18" charset="0"/>
                <a:cs typeface="Times New Roman" pitchFamily="18" charset="0"/>
              </a:rPr>
              <a:t>Hozirgi </a:t>
            </a:r>
            <a:r>
              <a:rPr lang="uz-Cyrl-UZ" sz="2800" dirty="0">
                <a:latin typeface="Times New Roman" pitchFamily="18" charset="0"/>
                <a:cs typeface="Times New Roman" pitchFamily="18" charset="0"/>
              </a:rPr>
              <a:t>kunga kelib, kompyuter savodxonligi madaniyatning muhim belgisiga aylanib ulgurdi, kelajakda esa u har bir insonga qayerda, qaysi uchastkada ishlamasin zaruratga aylanadi. Demak, kompyuter ishi, kompyuterdan foydalanishga o‘rgatish eng yaqin vaqt ichida umumiy ishga aylanishi shubhasiz.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7390328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908720"/>
            <a:ext cx="8496944" cy="5693866"/>
          </a:xfrm>
          <a:prstGeom prst="rect">
            <a:avLst/>
          </a:prstGeom>
        </p:spPr>
        <p:txBody>
          <a:bodyPr wrap="square">
            <a:spAutoFit/>
          </a:bodyPr>
          <a:lstStyle/>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Fanlardan</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yaratiladigan</a:t>
            </a:r>
            <a:r>
              <a:rPr lang="en-US" sz="2800" dirty="0">
                <a:latin typeface="Times New Roman" pitchFamily="18" charset="0"/>
                <a:cs typeface="Times New Roman" pitchFamily="18" charset="0"/>
              </a:rPr>
              <a:t> </a:t>
            </a:r>
            <a:r>
              <a:rPr lang="en-US" sz="2800" b="1" dirty="0" err="1">
                <a:latin typeface="Times New Roman" pitchFamily="18" charset="0"/>
                <a:cs typeface="Times New Roman" pitchFamily="18" charset="0"/>
              </a:rPr>
              <a:t>pedagogik</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dasturiy</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vositalar</a:t>
            </a:r>
            <a:r>
              <a:rPr lang="en-US" sz="2800" b="1" dirty="0">
                <a:latin typeface="Times New Roman" pitchFamily="18" charset="0"/>
                <a:cs typeface="Times New Roman" pitchFamily="18" charset="0"/>
              </a:rPr>
              <a:t> </a:t>
            </a:r>
            <a:r>
              <a:rPr lang="en-US" sz="2800" dirty="0" err="1">
                <a:latin typeface="Times New Roman" pitchFamily="18" charset="0"/>
                <a:cs typeface="Times New Roman" pitchFamily="18" charset="0"/>
              </a:rPr>
              <a:t>quyidagi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metodik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talablarga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javob</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berishi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kerak</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Pedagogik</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dasturiy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vositalar</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o‘quv</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materialini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taqdim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etishning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tushunchali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obrazli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harakatli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komponentlarining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o‘zaro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bog‘liqligiga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tayangan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holda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qurilishi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Pedagogik</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dasturiy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vositalar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o‘quv</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materialini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yuqori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tartibli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tuzilma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ko‘rinishida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ta’minlashi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Fanlararo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mantiqiy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o‘zaro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bog‘liqlikning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hisobga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olinishi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Pedagogik</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dasturiy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vositalarda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ta’lim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oluvchiga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o‘quv</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materialini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bosqichma-bosqich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o‘zlashtirganligini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turli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xildagi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nazoratlarni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amalga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oshirish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asosida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aniqlash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imkoniyatlarining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yaratilishi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045395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7175" y="548680"/>
            <a:ext cx="8640960" cy="6370975"/>
          </a:xfrm>
          <a:prstGeom prst="rect">
            <a:avLst/>
          </a:prstGeom>
        </p:spPr>
        <p:txBody>
          <a:bodyPr wrap="square">
            <a:spAutoFit/>
          </a:bodyPr>
          <a:lstStyle/>
          <a:p>
            <a:pPr algn="just"/>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Elektron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ta’lim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muhitida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laboratoriya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ishlarini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tashkillashtirishning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o‘ziga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xos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muammolari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mavjud</a:t>
            </a:r>
            <a:r>
              <a:rPr lang="en-US"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Aynan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muammoni</a:t>
            </a:r>
            <a:r>
              <a:rPr lang="en-US" sz="2400" dirty="0">
                <a:latin typeface="Times New Roman" pitchFamily="18" charset="0"/>
                <a:cs typeface="Times New Roman" pitchFamily="18" charset="0"/>
              </a:rPr>
              <a:t> virtual </a:t>
            </a:r>
            <a:r>
              <a:rPr lang="en-US" sz="2400" dirty="0" err="1">
                <a:latin typeface="Times New Roman" pitchFamily="18" charset="0"/>
                <a:cs typeface="Times New Roman" pitchFamily="18" charset="0"/>
              </a:rPr>
              <a:t>laboratoriya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ishlaridan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foydalangan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holda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tashkillashtirish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mumkin</a:t>
            </a:r>
            <a:r>
              <a:rPr lang="en-US" sz="2400" dirty="0">
                <a:latin typeface="Times New Roman" pitchFamily="18" charset="0"/>
                <a:cs typeface="Times New Roman" pitchFamily="18" charset="0"/>
              </a:rPr>
              <a:t>. Bu </a:t>
            </a:r>
            <a:r>
              <a:rPr lang="en-US" sz="2400" dirty="0" err="1">
                <a:latin typeface="Times New Roman" pitchFamily="18" charset="0"/>
                <a:cs typeface="Times New Roman" pitchFamily="18" charset="0"/>
              </a:rPr>
              <a:t>o‘quv</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modulimizda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aynan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yuqorida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keltirilgan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muammoni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qilishga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harakat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qilamiz</a:t>
            </a:r>
            <a:r>
              <a:rPr lang="en-US"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   Bu </a:t>
            </a:r>
            <a:r>
              <a:rPr lang="en-US" sz="2400" dirty="0" err="1">
                <a:latin typeface="Times New Roman" pitchFamily="18" charset="0"/>
                <a:cs typeface="Times New Roman" pitchFamily="18" charset="0"/>
              </a:rPr>
              <a:t>modulda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keltirilgan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pedagogik</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dasturiy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vositalar</a:t>
            </a:r>
            <a:r>
              <a:rPr lang="en-US" sz="2400" dirty="0">
                <a:latin typeface="Times New Roman" pitchFamily="18" charset="0"/>
                <a:cs typeface="Times New Roman" pitchFamily="18" charset="0"/>
              </a:rPr>
              <a:t> Toshkent </a:t>
            </a:r>
            <a:r>
              <a:rPr lang="en-US" sz="2400" dirty="0" err="1">
                <a:latin typeface="Times New Roman" pitchFamily="18" charset="0"/>
                <a:cs typeface="Times New Roman" pitchFamily="18" charset="0"/>
              </a:rPr>
              <a:t>axborot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texnologiyalari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universitetining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fizika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kafedrasida</a:t>
            </a:r>
            <a:r>
              <a:rPr lang="en-US" sz="2400" dirty="0">
                <a:latin typeface="Times New Roman" pitchFamily="18" charset="0"/>
                <a:cs typeface="Times New Roman" pitchFamily="18" charset="0"/>
              </a:rPr>
              <a:t> 2005 </a:t>
            </a:r>
            <a:r>
              <a:rPr lang="en-US" sz="2400" dirty="0" err="1">
                <a:latin typeface="Times New Roman" pitchFamily="18" charset="0"/>
                <a:cs typeface="Times New Roman" pitchFamily="18" charset="0"/>
              </a:rPr>
              <a:t>yildan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buyon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qo‘llanilib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kelinmoqda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o‘quv</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jarayonida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talabalarning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fanni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o‘zlashtirishini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ijobiy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natijalarga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olib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keldi</a:t>
            </a:r>
            <a:r>
              <a:rPr lang="en-US"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O‘quv</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jarayonida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modellardan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foydalanish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yangi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usul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emas</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Qadim-qadimdan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o‘quv-o‘rganish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mobaynida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modellardan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foydalanib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kelingan</a:t>
            </a:r>
            <a:r>
              <a:rPr lang="en-US" sz="2400" dirty="0">
                <a:latin typeface="Times New Roman" pitchFamily="18" charset="0"/>
                <a:cs typeface="Times New Roman" pitchFamily="18" charset="0"/>
              </a:rPr>
              <a:t>. </a:t>
            </a:r>
            <a:r>
              <a:rPr lang="en-US" sz="2400" b="1" dirty="0" err="1">
                <a:latin typeface="Times New Roman" pitchFamily="18" charset="0"/>
                <a:cs typeface="Times New Roman" pitchFamily="18" charset="0"/>
              </a:rPr>
              <a:t>Simulyatorlar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o‘quv</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jarayoning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qariyb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barcha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jabhalarida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boshlang‘ich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ta’limdan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boshlab</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oliy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o‘quv</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yurtlarigacha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oddiy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til</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o‘rganishdan</a:t>
            </a:r>
            <a:r>
              <a:rPr lang="en-US" sz="2400" dirty="0">
                <a:latin typeface="Times New Roman" pitchFamily="18" charset="0"/>
                <a:cs typeface="Times New Roman" pitchFamily="18" charset="0"/>
              </a:rPr>
              <a:t> to </a:t>
            </a:r>
            <a:r>
              <a:rPr lang="en-US" sz="2400" dirty="0" err="1">
                <a:latin typeface="Times New Roman" pitchFamily="18" charset="0"/>
                <a:cs typeface="Times New Roman" pitchFamily="18" charset="0"/>
              </a:rPr>
              <a:t>mexanika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sohalarigacha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qo‘llanilishi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mumkin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Keyingi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vaqtlarda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hattoki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meditsina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sohasida</a:t>
            </a:r>
            <a:r>
              <a:rPr lang="en-US" sz="2400" dirty="0">
                <a:latin typeface="Times New Roman" pitchFamily="18" charset="0"/>
                <a:cs typeface="Times New Roman" pitchFamily="18" charset="0"/>
              </a:rPr>
              <a:t> ham </a:t>
            </a:r>
            <a:r>
              <a:rPr lang="en-US" sz="2400" dirty="0" err="1">
                <a:latin typeface="Times New Roman" pitchFamily="18" charset="0"/>
                <a:cs typeface="Times New Roman" pitchFamily="18" charset="0"/>
              </a:rPr>
              <a:t>simulyatorlardan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foydalanilmoqda</a:t>
            </a:r>
            <a:r>
              <a:rPr lang="en-US" sz="2400" dirty="0">
                <a:latin typeface="Times New Roman" pitchFamily="18" charset="0"/>
                <a:cs typeface="Times New Roman" pitchFamily="18" charset="0"/>
              </a:rPr>
              <a:t>. Ammo biz </a:t>
            </a:r>
            <a:r>
              <a:rPr lang="en-US" sz="2400" dirty="0" err="1">
                <a:latin typeface="Times New Roman" pitchFamily="18" charset="0"/>
                <a:cs typeface="Times New Roman" pitchFamily="18" charset="0"/>
              </a:rPr>
              <a:t>ushbu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ma’ruzada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asosiy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e’tiborni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kompyuter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simulyatorlariga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qaratamiz</a:t>
            </a:r>
            <a:r>
              <a:rPr lang="en-US" sz="2400" dirty="0">
                <a:latin typeface="Times New Roman" pitchFamily="18" charset="0"/>
                <a:cs typeface="Times New Roman" pitchFamily="18" charset="0"/>
              </a:rPr>
              <a:t>.</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9163233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2731" y="548680"/>
            <a:ext cx="8568952" cy="6001643"/>
          </a:xfrm>
          <a:prstGeom prst="rect">
            <a:avLst/>
          </a:prstGeom>
        </p:spPr>
        <p:txBody>
          <a:bodyPr wrap="square">
            <a:spAutoFit/>
          </a:bodyPr>
          <a:lstStyle/>
          <a:p>
            <a:pPr algn="just"/>
            <a:r>
              <a:rPr lang="en-US" sz="2400" dirty="0" smtClean="0">
                <a:latin typeface="Times New Roman" pitchFamily="18" charset="0"/>
                <a:cs typeface="Times New Roman" pitchFamily="18" charset="0"/>
              </a:rPr>
              <a:t>    </a:t>
            </a:r>
            <a:r>
              <a:rPr lang="uz-Cyrl-UZ" sz="2400" b="1" dirty="0" smtClean="0">
                <a:latin typeface="Times New Roman" pitchFamily="18" charset="0"/>
                <a:cs typeface="Times New Roman" pitchFamily="18" charset="0"/>
              </a:rPr>
              <a:t>Simulyatorlardan</a:t>
            </a:r>
            <a:r>
              <a:rPr lang="uz-Cyrl-UZ" sz="2400" dirty="0" smtClean="0">
                <a:latin typeface="Times New Roman" pitchFamily="18" charset="0"/>
                <a:cs typeface="Times New Roman" pitchFamily="18" charset="0"/>
              </a:rPr>
              <a:t> </a:t>
            </a:r>
            <a:r>
              <a:rPr lang="uz-Cyrl-UZ" sz="2400" dirty="0">
                <a:latin typeface="Times New Roman" pitchFamily="18" charset="0"/>
                <a:cs typeface="Times New Roman" pitchFamily="18" charset="0"/>
              </a:rPr>
              <a:t>foydalanishning asosiy sabablaridan biri ularning real obyektlarga nisbatan juda ham arzon alternativ ekanligidadir. Hammaga ma’lumki, axborot texnologiyalar va kompyuter sohasini o‘qitishda asosan leksiyalardan foydalaniladi, nari borsa programmalash tillarini o‘qitishda ma’lum bir dasturlar tuzish bo‘yicha mashg‘ulotlar olib boriladi. Ammo kompyuter jihozlarini yasash, operatsion va tarmoq tizimlarini o‘rnatish hamda sinovdan o‘tkazish qimmatbaho uskunalarga ehtiyoj tug‘diradi. Simulyatorlar esa shunday haqiqiy asbob-uskuna va jihozlarsiz virtual holatda kompyuter hamda tarmoq qurilmalarini yasash va sinovdan o‘tkazishga imkoniyat yaratadi. Bu o‘z-o‘zidan nafaqat katta miqdorda mablag‘lar tejalishiga, balki ularga umuman ehtiyoj ham tug‘dirmaydi. Simulyatorlarning qariyb hech qanday moliyaviy mablag‘lar talab etmasligi ma’lum tadqiqotlarni talabalar tomonidan yuzlab, kerak bo‘lsa minglab marotaba qayta-qayta amalga oshirishga imkoniyat yaratadi.</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8378008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8" name="Picture 2" descr="Pedagogika va andragogika tushunchalari va o'quv motivatsiyasi omillari -  Zamin.uz"/>
          <p:cNvPicPr>
            <a:picLocks noChangeAspect="1" noChangeArrowheads="1"/>
          </p:cNvPicPr>
          <p:nvPr/>
        </p:nvPicPr>
        <p:blipFill>
          <a:blip r:embed="rId2"/>
          <a:srcRect/>
          <a:stretch>
            <a:fillRect/>
          </a:stretch>
        </p:blipFill>
        <p:spPr bwMode="auto">
          <a:xfrm>
            <a:off x="1285852" y="1714488"/>
            <a:ext cx="5715000" cy="458152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88640"/>
            <a:ext cx="8424936" cy="6370975"/>
          </a:xfrm>
          <a:prstGeom prst="rect">
            <a:avLst/>
          </a:prstGeom>
        </p:spPr>
        <p:txBody>
          <a:bodyPr wrap="square">
            <a:spAutoFit/>
          </a:bodyPr>
          <a:lstStyle/>
          <a:p>
            <a:pPr algn="just"/>
            <a:r>
              <a:rPr lang="en-US" sz="2400" dirty="0" smtClean="0">
                <a:latin typeface="Times New Roman" pitchFamily="18" charset="0"/>
                <a:cs typeface="Times New Roman" pitchFamily="18" charset="0"/>
              </a:rPr>
              <a:t>    </a:t>
            </a:r>
            <a:r>
              <a:rPr lang="uz-Cyrl-UZ" sz="2400" dirty="0" smtClean="0">
                <a:latin typeface="Times New Roman" pitchFamily="18" charset="0"/>
                <a:cs typeface="Times New Roman" pitchFamily="18" charset="0"/>
              </a:rPr>
              <a:t>Simulyatorlardan </a:t>
            </a:r>
            <a:r>
              <a:rPr lang="uz-Cyrl-UZ" sz="2400" dirty="0">
                <a:latin typeface="Times New Roman" pitchFamily="18" charset="0"/>
                <a:cs typeface="Times New Roman" pitchFamily="18" charset="0"/>
              </a:rPr>
              <a:t>foydalanish jarayonida talabalar ma’ruza vaqtida o‘rgangan nazariyaiy bilimlarini virtual bo‘lsada hayotga tadbiq qiladilar. Ushbu tadqiqotlar jarayonida bilimlarini yanada mustahkamlash bilan bir qatorda nazariya hamda hayotiy tadqiqotlarning rivojlanishiga bevosita hissa qo‘shadilar. Bundan tashqari o‘sha simulyatorlarning ham yanada rivojlanishiga, yanada haqiqiy hayotiy tadqiqotlarga yaqin natijalar beradigan darajaga chiqarishda o‘z hissalarini qo‘shishlari mumkin. Bu o‘z o‘rnida talabalarni faqatgina “tinglovchi” vazifasida qolmasdan, bevosita ilmiy-tadqiqot ishlarida qatnashuvchilarga aylantiradi va talabalarda tadqiqotlarga bo‘lgan qiziqishlarini yanada ortishiga olib keladi.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    </a:t>
            </a:r>
            <a:r>
              <a:rPr lang="uz-Cyrl-UZ" sz="2400" dirty="0" smtClean="0">
                <a:latin typeface="Times New Roman" pitchFamily="18" charset="0"/>
                <a:cs typeface="Times New Roman" pitchFamily="18" charset="0"/>
              </a:rPr>
              <a:t>Hozirgi </a:t>
            </a:r>
            <a:r>
              <a:rPr lang="uz-Cyrl-UZ" sz="2400" dirty="0">
                <a:latin typeface="Times New Roman" pitchFamily="18" charset="0"/>
                <a:cs typeface="Times New Roman" pitchFamily="18" charset="0"/>
              </a:rPr>
              <a:t>kunda fan-texnikaning katta sur’atlarda rivojlanishi real-hayotiy tadqiqot uskunalarini ushbu rivojlanish bilan bir qatorda ketishida qiyinchilik tug‘diradi. Simulyatorlarda esa bunday to‘siqlar mavjud emas va </a:t>
            </a:r>
            <a:r>
              <a:rPr lang="en-US" sz="2400" dirty="0">
                <a:latin typeface="Times New Roman" pitchFamily="18" charset="0"/>
                <a:cs typeface="Times New Roman" pitchFamily="18" charset="0"/>
              </a:rPr>
              <a:t>h</a:t>
            </a:r>
            <a:r>
              <a:rPr lang="uz-Cyrl-UZ" sz="2400" dirty="0">
                <a:latin typeface="Times New Roman" pitchFamily="18" charset="0"/>
                <a:cs typeface="Times New Roman" pitchFamily="18" charset="0"/>
              </a:rPr>
              <a:t>atto ushbu “virtual tadqiqot xonalar” fan-texnika rivojlanish tezligiga qo‘shimcha tezlik qo‘shadi.</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5406842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5882" y="908720"/>
            <a:ext cx="8280920" cy="5632311"/>
          </a:xfrm>
          <a:prstGeom prst="rect">
            <a:avLst/>
          </a:prstGeom>
        </p:spPr>
        <p:txBody>
          <a:bodyPr wrap="square">
            <a:spAutoFit/>
          </a:bodyPr>
          <a:lstStyle/>
          <a:p>
            <a:pPr algn="just"/>
            <a:r>
              <a:rPr lang="en-US" sz="2400" dirty="0" smtClean="0">
                <a:latin typeface="Times New Roman" pitchFamily="18" charset="0"/>
                <a:cs typeface="Times New Roman" pitchFamily="18" charset="0"/>
              </a:rPr>
              <a:t>    </a:t>
            </a:r>
            <a:r>
              <a:rPr lang="uz-Cyrl-UZ" sz="2400" dirty="0" smtClean="0">
                <a:latin typeface="Times New Roman" pitchFamily="18" charset="0"/>
                <a:cs typeface="Times New Roman" pitchFamily="18" charset="0"/>
              </a:rPr>
              <a:t>Albatta </a:t>
            </a:r>
            <a:r>
              <a:rPr lang="uz-Cyrl-UZ" sz="2400" dirty="0">
                <a:latin typeface="Times New Roman" pitchFamily="18" charset="0"/>
                <a:cs typeface="Times New Roman" pitchFamily="18" charset="0"/>
              </a:rPr>
              <a:t>har sohada bo‘lgani kabi simulyatorlardan foydalanishga nisbatan ham qarshi fikrlar mavjud. Ulardan eng birinchisi simulyatorlarning haqiqiy obyekt va jarayonlarni to‘la-to‘kis ifoda eta olmasliklaridir. Bu simulyatorlar yordamida olingan natijalar bilan hayotiy tajribalardan hosil bo‘lgan natijalar o‘rtasida tafovutlar paydo bo‘lishiga olib keladi. Ba’zi simulyatorlar esa o‘yin shaklida yasalgan, masalan, uchuvchilik simulyatorlari. Ular foydalanuvchilarda doimiy ishqibozlik kelib chiqishiga olib keladi va natijada tadqiqotdan ko‘ra ko‘proq o‘yin tarafi ustun keladi. </a:t>
            </a:r>
            <a:endParaRPr lang="ru-RU"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    </a:t>
            </a:r>
            <a:r>
              <a:rPr lang="uz-Cyrl-UZ" sz="2400" dirty="0" smtClean="0">
                <a:latin typeface="Times New Roman" pitchFamily="18" charset="0"/>
                <a:cs typeface="Times New Roman" pitchFamily="18" charset="0"/>
              </a:rPr>
              <a:t>Shunga </a:t>
            </a:r>
            <a:r>
              <a:rPr lang="uz-Cyrl-UZ" sz="2400" dirty="0">
                <a:latin typeface="Times New Roman" pitchFamily="18" charset="0"/>
                <a:cs typeface="Times New Roman" pitchFamily="18" charset="0"/>
              </a:rPr>
              <a:t>qaramasdan simulyatorlardan foydalanishning salbiy tomonlari ijobiy tomonlariga nisbatan ancha kuchsiz hamda ularni bartaraf etish imkoniyatlari mavjud. Shuning uchun ular simulyatorlardan foydalanishning qandaydir ma’noda cheklanishiga asosiy sabab bo‘la olmaydi.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4126003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51520" y="737701"/>
            <a:ext cx="8784976" cy="5539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Tabiiy</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fanlar</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yo‘nalishida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2001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yildagi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Nobel</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mukofotining</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laureati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K.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Viman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tomonidan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Physics</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Education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Technology</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PhET</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sayti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yaratilgan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PhET</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saytida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har</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xil</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mavzularga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oid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modellar</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mavjud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bo‘lib</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ular</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Java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va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Macromedia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flash</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dasturlarida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yaratilgan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en-US"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PhET</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saytida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taqdim</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etilayotgan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modellar</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Open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Sourse</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bo‘lib</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xohlagan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foydalanuvchi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bepul</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foydalanishi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mumkin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PhET</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dagi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modellar</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soni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100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ortiq</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bo‘lib</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ular</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fizika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matematika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kimyo</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fanlariga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oid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namoyish</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tajribalarini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o‘tkazish</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virtual</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laboratoriya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ishlarini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tashkillashtirish</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va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modellashtirish</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imkoniyatiga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ega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Bu</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PhET</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dasturi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O‘zbekiston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davlat</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ta’lim</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standartlariga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va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o‘quv</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muassasalarida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qo‘llanilayotgan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adabiyotlariga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mos</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keladi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a:t>
            </a:r>
            <a:endParaRPr kumimoji="0" lang="en-US" sz="2000" b="0" i="0" u="none" strike="noStrike" cap="none" normalizeH="0" baseline="0" dirty="0" smtClean="0">
              <a:ln>
                <a:noFill/>
              </a:ln>
              <a:solidFill>
                <a:srgbClr val="424242"/>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PhET</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dasturini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smtClean="0">
                <a:ln>
                  <a:noFill/>
                </a:ln>
                <a:solidFill>
                  <a:srgbClr val="1D9D00"/>
                </a:solidFill>
                <a:effectLst/>
                <a:latin typeface="Times New Roman" pitchFamily="18" charset="0"/>
                <a:cs typeface="Times New Roman" pitchFamily="18" charset="0"/>
                <a:hlinkClick r:id="rId2"/>
              </a:rPr>
              <a:t>http://phet.colorado.edu</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saytidan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ko‘chirib</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olishingiz</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mumkin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a:t>
            </a:r>
            <a:b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b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PhET</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dasturidagi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modellardan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fizika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matematika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ximiya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va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biologiya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fanlaridan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dars</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mashg‘ulotlarida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namoyish</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tajribalari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sifatida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virtual</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laboratoriya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mashg‘ulotlarini</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tashkillashtirishda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keng</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foydalanish</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mumkin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a:t>
            </a:r>
            <a:endParaRPr kumimoji="0" lang="en-US" sz="2000" b="0" i="0" u="none" strike="noStrike" cap="none" normalizeH="0" baseline="0" dirty="0" smtClean="0">
              <a:ln>
                <a:noFill/>
              </a:ln>
              <a:solidFill>
                <a:srgbClr val="424242"/>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Xususan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fizika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faniiga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oid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90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ortiq</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modellar</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mavjud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a:t>
            </a:r>
            <a:endParaRPr kumimoji="0" lang="en-US" sz="2000" b="0" i="0" u="none" strike="noStrike" cap="none" normalizeH="0" baseline="0" dirty="0" smtClean="0">
              <a:ln>
                <a:noFill/>
              </a:ln>
              <a:solidFill>
                <a:srgbClr val="424242"/>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Biologiya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faniga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oid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10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ortiq</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modellar</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mavjud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a:t>
            </a:r>
            <a:endParaRPr kumimoji="0" lang="en-US" sz="2000" b="0" i="0" u="none" strike="noStrike" cap="none" normalizeH="0" baseline="0" dirty="0" smtClean="0">
              <a:ln>
                <a:noFill/>
              </a:ln>
              <a:solidFill>
                <a:srgbClr val="424242"/>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Matematika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faniga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oid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7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ta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model</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mavjud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a:t>
            </a:r>
            <a:endParaRPr kumimoji="0" lang="en-US" sz="2000" b="0" i="0" u="none" strike="noStrike" cap="none" normalizeH="0" baseline="0" dirty="0" smtClean="0">
              <a:ln>
                <a:noFill/>
              </a:ln>
              <a:solidFill>
                <a:srgbClr val="424242"/>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Ximiya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faniga</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oid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20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dan</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ortiq</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modellar</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 </a:t>
            </a:r>
            <a:r>
              <a:rPr kumimoji="0" lang="ru-RU" sz="2000" b="0" i="0" u="none" strike="noStrike" cap="none" normalizeH="0" baseline="0" dirty="0" err="1" smtClean="0">
                <a:ln>
                  <a:noFill/>
                </a:ln>
                <a:solidFill>
                  <a:srgbClr val="424242"/>
                </a:solidFill>
                <a:effectLst/>
                <a:latin typeface="Times New Roman" pitchFamily="18" charset="0"/>
                <a:cs typeface="Times New Roman" pitchFamily="18" charset="0"/>
              </a:rPr>
              <a:t>mavjud</a:t>
            </a:r>
            <a:r>
              <a:rPr kumimoji="0" lang="ru-RU" sz="2000" b="0" i="0" u="none" strike="noStrike" cap="none" normalizeH="0" baseline="0" dirty="0" smtClean="0">
                <a:ln>
                  <a:noFill/>
                </a:ln>
                <a:solidFill>
                  <a:srgbClr val="424242"/>
                </a:solidFill>
                <a:effectLst/>
                <a:latin typeface="Times New Roman" pitchFamily="18" charset="0"/>
                <a:cs typeface="Times New Roman" pitchFamily="18" charset="0"/>
              </a:rPr>
              <a:t>.</a:t>
            </a:r>
          </a:p>
        </p:txBody>
      </p:sp>
    </p:spTree>
    <p:extLst>
      <p:ext uri="{BB962C8B-B14F-4D97-AF65-F5344CB8AC3E}">
        <p14:creationId xmlns:p14="http://schemas.microsoft.com/office/powerpoint/2010/main" val="15288388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751344"/>
            <a:ext cx="8280920" cy="4893647"/>
          </a:xfrm>
          <a:prstGeom prst="rect">
            <a:avLst/>
          </a:prstGeom>
        </p:spPr>
        <p:txBody>
          <a:bodyPr wrap="square">
            <a:spAutoFit/>
          </a:bodyPr>
          <a:lstStyle/>
          <a:p>
            <a:pPr algn="just"/>
            <a:r>
              <a:rPr lang="uz-Cyrl-UZ" sz="2400" b="1" dirty="0">
                <a:latin typeface="Times New Roman" pitchFamily="18" charset="0"/>
                <a:cs typeface="Times New Roman" pitchFamily="18" charset="0"/>
              </a:rPr>
              <a:t>Crocodile Physics дастури. </a:t>
            </a:r>
            <a:r>
              <a:rPr lang="uz-Cyrl-UZ" sz="2400" dirty="0">
                <a:latin typeface="Times New Roman" pitchFamily="18" charset="0"/>
                <a:cs typeface="Times New Roman" pitchFamily="18" charset="0"/>
              </a:rPr>
              <a:t>Crocodile Physics dasturi fizikaning mexanika, elektr, Optika va To‘lqin hodisalari bo‘limlariga oid virtual laboratoriya ishlarini yaratish va kuzatish imkoniyatini beruvchi konstruktor hisoblanadi. Bu dasturdan maktab, akademik litsey va kasb hunar kollej o‘quvchilari va oliy ta’lim muassasalarining talabalari foydalanishlari mumkin. </a:t>
            </a:r>
            <a:endParaRPr lang="ru-RU" sz="2400" dirty="0">
              <a:latin typeface="Times New Roman" pitchFamily="18" charset="0"/>
              <a:cs typeface="Times New Roman" pitchFamily="18" charset="0"/>
            </a:endParaRPr>
          </a:p>
          <a:p>
            <a:pPr algn="just"/>
            <a:r>
              <a:rPr lang="uz-Cyrl-UZ" sz="2400" dirty="0">
                <a:latin typeface="Times New Roman" pitchFamily="18" charset="0"/>
                <a:cs typeface="Times New Roman" pitchFamily="18" charset="0"/>
              </a:rPr>
              <a:t>Ushbu dastur Crocodile Clips Ltd tomonida 1994 yildan beri takomillashtirilib kelinmoqda. Dasturdan masala yechishda, virtual laboratoriya ishlarini va namoyish tajribalarini tashkillashtirishda keng foydalansa bo‘ladi. Bu dastur ta’lim tizimida to‘g‘ri ma’noda inqilobiy o‘zgarishlarga olib keldi. Hozirgi kunda dasturdan 35 tadan ortiq rivojlangan davlat ta’lim muassasalarida keng foydalanib kelinmoqda</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7301853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764704"/>
            <a:ext cx="8352928" cy="5693866"/>
          </a:xfrm>
          <a:prstGeom prst="rect">
            <a:avLst/>
          </a:prstGeom>
        </p:spPr>
        <p:txBody>
          <a:bodyPr wrap="square">
            <a:spAutoFit/>
          </a:bodyPr>
          <a:lstStyle/>
          <a:p>
            <a:pPr algn="just"/>
            <a:r>
              <a:rPr lang="uz-Cyrl-UZ" sz="2800" b="1" dirty="0">
                <a:latin typeface="Times New Roman" pitchFamily="18" charset="0"/>
                <a:cs typeface="Times New Roman" pitchFamily="18" charset="0"/>
              </a:rPr>
              <a:t>Crocodile Technology dasturiy. </a:t>
            </a:r>
            <a:r>
              <a:rPr lang="uz-Cyrl-UZ" sz="2800" dirty="0">
                <a:latin typeface="Times New Roman" pitchFamily="18" charset="0"/>
                <a:cs typeface="Times New Roman" pitchFamily="18" charset="0"/>
              </a:rPr>
              <a:t>Bu dastur o‘rta maktab o‘quvchi va o‘qituvchilar, litsey, kollej talabalari uchun fizika fanini «Elektr» qismini chuqurroq o‘zlashtirishda hozirgi zamon axborot texnologiyalari imkoniyatlaridan foydalanish imkonini beradi. </a:t>
            </a:r>
            <a:r>
              <a:rPr lang="en-US" sz="2800" dirty="0" err="1">
                <a:latin typeface="Times New Roman" pitchFamily="18" charset="0"/>
                <a:cs typeface="Times New Roman" pitchFamily="18" charset="0"/>
              </a:rPr>
              <a:t>Bundan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tashqari</a:t>
            </a:r>
            <a:r>
              <a:rPr lang="en-US" sz="2800" dirty="0">
                <a:latin typeface="Times New Roman" pitchFamily="18" charset="0"/>
                <a:cs typeface="Times New Roman" pitchFamily="18" charset="0"/>
              </a:rPr>
              <a:t>, Crocodile Technology </a:t>
            </a:r>
            <a:r>
              <a:rPr lang="en-US" sz="2800" dirty="0" err="1">
                <a:latin typeface="Times New Roman" pitchFamily="18" charset="0"/>
                <a:cs typeface="Times New Roman" pitchFamily="18" charset="0"/>
              </a:rPr>
              <a:t>dasturidan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elektrotexnika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elektr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zanjirlar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nazariyasini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o‘rganish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kurslarida</a:t>
            </a:r>
            <a:r>
              <a:rPr lang="en-US" sz="2800" dirty="0">
                <a:latin typeface="Times New Roman" pitchFamily="18" charset="0"/>
                <a:cs typeface="Times New Roman" pitchFamily="18" charset="0"/>
              </a:rPr>
              <a:t> ham </a:t>
            </a:r>
            <a:r>
              <a:rPr lang="en-US" sz="2800" dirty="0" err="1">
                <a:latin typeface="Times New Roman" pitchFamily="18" charset="0"/>
                <a:cs typeface="Times New Roman" pitchFamily="18" charset="0"/>
              </a:rPr>
              <a:t>foydalanish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mumkin</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algn="just"/>
            <a:r>
              <a:rPr lang="uz-Cyrl-UZ" sz="2800" dirty="0">
                <a:latin typeface="Times New Roman" pitchFamily="18" charset="0"/>
                <a:cs typeface="Times New Roman" pitchFamily="18" charset="0"/>
              </a:rPr>
              <a:t>Dastur elektron konstruktor bo‘lib, u monitor ekranida elektr sxemalarini yig‘ish jarayonini xuddi haqiqiy tajribadagi singari imitatsiya qilish, elektr kattaliklarni multimetrda (3 o‘lchovli), ampermetr va voltmetrlarda o‘lchash imkoniyatini beradi.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6592721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Zamonaviy pedagogika asoslari — New Generation"/>
          <p:cNvPicPr>
            <a:picLocks noChangeAspect="1" noChangeArrowheads="1"/>
          </p:cNvPicPr>
          <p:nvPr/>
        </p:nvPicPr>
        <p:blipFill>
          <a:blip r:embed="rId2"/>
          <a:srcRect/>
          <a:stretch>
            <a:fillRect/>
          </a:stretch>
        </p:blipFill>
        <p:spPr bwMode="auto">
          <a:xfrm>
            <a:off x="714348" y="1785926"/>
            <a:ext cx="7858180" cy="471490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Блоги наших педагогов | МБДОУ МО Г.КРАСНОДАР &quot;ДЕТСКИЙ САД № 131&quot;"/>
          <p:cNvPicPr>
            <a:picLocks noChangeAspect="1" noChangeArrowheads="1"/>
          </p:cNvPicPr>
          <p:nvPr/>
        </p:nvPicPr>
        <p:blipFill>
          <a:blip r:embed="rId2"/>
          <a:srcRect/>
          <a:stretch>
            <a:fillRect/>
          </a:stretch>
        </p:blipFill>
        <p:spPr bwMode="auto">
          <a:xfrm>
            <a:off x="928662" y="1714488"/>
            <a:ext cx="6838390" cy="5021944"/>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7307" y="908720"/>
            <a:ext cx="8280920" cy="5693866"/>
          </a:xfrm>
          <a:prstGeom prst="rect">
            <a:avLst/>
          </a:prstGeom>
        </p:spPr>
        <p:txBody>
          <a:bodyPr wrap="square">
            <a:spAutoFit/>
          </a:bodyPr>
          <a:lstStyle/>
          <a:p>
            <a:pPr algn="just"/>
            <a:r>
              <a:rPr lang="uz-Cyrl-UZ" sz="2800" b="1" dirty="0">
                <a:latin typeface="Times New Roman" pitchFamily="18" charset="0"/>
                <a:cs typeface="Times New Roman" pitchFamily="18" charset="0"/>
              </a:rPr>
              <a:t>Crocodile Chemistry dasturi.</a:t>
            </a:r>
            <a:r>
              <a:rPr lang="uz-Cyrl-UZ" sz="2800" dirty="0">
                <a:latin typeface="Times New Roman" pitchFamily="18" charset="0"/>
                <a:cs typeface="Times New Roman" pitchFamily="18" charset="0"/>
              </a:rPr>
              <a:t> Crocodile Chemistry dasturi orqali Mendeleyev jadvalida mavjud barcha elementlarning kimyoviy va fizikaviy xususiyatlarini o‘rganish mumkin. Odatda kimyoviy reaksiyalar ro‘y berish vaqtida reaksiyaga qatnashayotgan molekulalarning boshqa molekulaga aylanish jarayonini (molekulyar darajada) kuzatish iloji yo‘q. Lekin, bu dastur orqali kimyoviy moddani boshqa moddalar bilan reaksiyaga kirishish jarayonida molekulalarning dinamikasini kuzatish mumkin bo‘ladi. Bu dastur orqali kimyoviy jarayonlarni modellashtirish, turli reaksiyalarni o‘tkazish va eng asosiysi, buni xavfsiz amalga oshirish mumkin.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391475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484784"/>
            <a:ext cx="8280920" cy="4401205"/>
          </a:xfrm>
          <a:prstGeom prst="rect">
            <a:avLst/>
          </a:prstGeom>
        </p:spPr>
        <p:txBody>
          <a:bodyPr wrap="square">
            <a:spAutoFit/>
          </a:bodyPr>
          <a:lstStyle/>
          <a:p>
            <a:pPr algn="just"/>
            <a:r>
              <a:rPr lang="uz-Cyrl-UZ" sz="2800" b="1" dirty="0">
                <a:latin typeface="Times New Roman" pitchFamily="18" charset="0"/>
                <a:cs typeface="Times New Roman" pitchFamily="18" charset="0"/>
              </a:rPr>
              <a:t>Crocodile ICT dasturi.</a:t>
            </a:r>
            <a:r>
              <a:rPr lang="uz-Cyrl-UZ" sz="2800" dirty="0">
                <a:latin typeface="Times New Roman" pitchFamily="18" charset="0"/>
                <a:cs typeface="Times New Roman" pitchFamily="18" charset="0"/>
              </a:rPr>
              <a:t> Crocodile ICT dasturi, Yevropa mamlakatlarida Informatika fanini o‘qitishda juda yaxshi samara bermoqda. Bu dastur yordamida informatikada dasturlash jarayonini, aniqroq qilib aytganda algoritmlash bo‘limini o‘quvchiga aniqroq yetkazib berish mumkin. </a:t>
            </a:r>
            <a:endParaRPr lang="ru-RU" sz="2800" dirty="0">
              <a:latin typeface="Times New Roman" pitchFamily="18" charset="0"/>
              <a:cs typeface="Times New Roman" pitchFamily="18" charset="0"/>
            </a:endParaRPr>
          </a:p>
          <a:p>
            <a:pPr algn="just"/>
            <a:r>
              <a:rPr lang="uz-Cyrl-UZ" sz="2800" b="1" dirty="0">
                <a:latin typeface="Times New Roman" pitchFamily="18" charset="0"/>
                <a:cs typeface="Times New Roman" pitchFamily="18" charset="0"/>
              </a:rPr>
              <a:t>“Beginnings of Electronics” dasturi.</a:t>
            </a:r>
            <a:r>
              <a:rPr lang="uz-Cyrl-UZ" sz="2800" dirty="0">
                <a:latin typeface="Times New Roman" pitchFamily="18" charset="0"/>
                <a:cs typeface="Times New Roman" pitchFamily="18" charset="0"/>
              </a:rPr>
              <a:t> Dastur elektron konstruktor bo‘lib, u monitor ekranida elektr sxemalarini yig‘ish jarayonini imitatsiya qilish imkoniyatini beradi.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8122287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412777"/>
            <a:ext cx="7560840" cy="3847207"/>
          </a:xfrm>
          <a:prstGeom prst="rect">
            <a:avLst/>
          </a:prstGeom>
        </p:spPr>
        <p:txBody>
          <a:bodyPr wrap="square">
            <a:spAutoFit/>
          </a:bodyPr>
          <a:lstStyle/>
          <a:p>
            <a:r>
              <a:rPr lang="en-US" sz="28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Uyga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vazifa</a:t>
            </a:r>
            <a:endParaRPr lang="en-US" sz="2400" b="1" dirty="0" smtClean="0">
              <a:latin typeface="Times New Roman" panose="02020603050405020304" pitchFamily="18" charset="0"/>
              <a:cs typeface="Times New Roman" panose="02020603050405020304" pitchFamily="18" charset="0"/>
            </a:endParaRPr>
          </a:p>
          <a:p>
            <a:r>
              <a:rPr lang="en-US" sz="2400" b="1" dirty="0" err="1" smtClean="0">
                <a:latin typeface="Times New Roman" panose="02020603050405020304" pitchFamily="18" charset="0"/>
                <a:cs typeface="Times New Roman" panose="02020603050405020304" pitchFamily="18" charset="0"/>
              </a:rPr>
              <a:t>Nazariy</a:t>
            </a:r>
            <a:r>
              <a:rPr lang="en-US" sz="2400" b="1" dirty="0" smtClean="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topshiriqlar</a:t>
            </a:r>
            <a:r>
              <a:rPr lang="en-US" sz="2400" b="1" dirty="0">
                <a:latin typeface="Times New Roman" panose="02020603050405020304" pitchFamily="18" charset="0"/>
                <a:cs typeface="Times New Roman" panose="02020603050405020304" pitchFamily="18" charset="0"/>
              </a:rPr>
              <a:t>:</a:t>
            </a: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Elektron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pedagogikaning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an'anaviy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pedagogikadan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farqi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mavzusida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qiyosiy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jadval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tuzish</a:t>
            </a: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Elektron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ta’lim</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muhitida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pedagogik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jarayonni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loyihalash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tamoyillari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bo'yicha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konspekt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tayyorlash</a:t>
            </a: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O‘zbekistonda</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elektron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ta’limning</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rivojlanish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tendensiyalari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mavzusida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tahliliy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esse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yozish</a:t>
            </a:r>
            <a:endParaRPr lang="en-US" sz="2400"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Elektron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ta’lim</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platformalarining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qiyosiy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tahlili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jadvalini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tuzish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kamida</a:t>
            </a:r>
            <a:r>
              <a:rPr lang="en-US" sz="2400" dirty="0">
                <a:latin typeface="Times New Roman" panose="02020603050405020304" pitchFamily="18" charset="0"/>
                <a:cs typeface="Times New Roman" panose="02020603050405020304" pitchFamily="18" charset="0"/>
              </a:rPr>
              <a:t> 5 ta </a:t>
            </a:r>
            <a:r>
              <a:rPr lang="en-US" sz="2400" dirty="0" err="1">
                <a:latin typeface="Times New Roman" panose="02020603050405020304" pitchFamily="18" charset="0"/>
                <a:cs typeface="Times New Roman" panose="02020603050405020304" pitchFamily="18" charset="0"/>
              </a:rPr>
              <a:t>platforma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misolida</a:t>
            </a:r>
            <a:r>
              <a:rPr lang="en-US"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94981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1052736"/>
            <a:ext cx="5886400" cy="5129418"/>
          </a:xfrm>
          <a:prstGeom prst="rect">
            <a:avLst/>
          </a:prstGeom>
        </p:spPr>
        <p:txBody>
          <a:bodyPr wrap="square">
            <a:spAutoFit/>
          </a:bodyPr>
          <a:lstStyle/>
          <a:p>
            <a:pPr marL="342900" lvl="0" indent="-342900" algn="just">
              <a:lnSpc>
                <a:spcPct val="107000"/>
              </a:lnSpc>
              <a:spcAft>
                <a:spcPts val="0"/>
              </a:spcAft>
              <a:buFont typeface="+mj-lt"/>
              <a:buAutoNum type="arabicPeriod"/>
            </a:pPr>
            <a:endParaRPr lang="en-US" dirty="0" smtClean="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Aft>
                <a:spcPts val="0"/>
              </a:spcAft>
            </a:pPr>
            <a:r>
              <a:rPr lang="en-US" dirty="0" smtClean="0">
                <a:latin typeface="Times New Roman" panose="02020603050405020304" pitchFamily="18" charset="0"/>
                <a:ea typeface="Calibri" panose="020F0502020204030204" pitchFamily="34" charset="0"/>
                <a:cs typeface="Times New Roman" panose="02020603050405020304" pitchFamily="18" charset="0"/>
              </a:rPr>
              <a:t>                       </a:t>
            </a:r>
            <a:r>
              <a:rPr lang="en-US" b="1" dirty="0" err="1" smtClean="0">
                <a:latin typeface="Times New Roman" panose="02020603050405020304" pitchFamily="18" charset="0"/>
                <a:ea typeface="Calibri" panose="020F0502020204030204" pitchFamily="34" charset="0"/>
                <a:cs typeface="Times New Roman" panose="02020603050405020304" pitchFamily="18" charset="0"/>
              </a:rPr>
              <a:t>Foydalanilgan</a:t>
            </a:r>
            <a:r>
              <a:rPr lang="en-US" b="1" dirty="0" smtClean="0">
                <a:latin typeface="Times New Roman" panose="02020603050405020304" pitchFamily="18" charset="0"/>
                <a:ea typeface="Calibri" panose="020F0502020204030204" pitchFamily="34" charset="0"/>
                <a:cs typeface="Times New Roman" panose="02020603050405020304" pitchFamily="18" charset="0"/>
              </a:rPr>
              <a:t> </a:t>
            </a:r>
            <a:r>
              <a:rPr lang="en-US" b="1" dirty="0" err="1" smtClean="0">
                <a:latin typeface="Times New Roman" panose="02020603050405020304" pitchFamily="18" charset="0"/>
                <a:ea typeface="Calibri" panose="020F0502020204030204" pitchFamily="34" charset="0"/>
                <a:cs typeface="Times New Roman" panose="02020603050405020304" pitchFamily="18" charset="0"/>
              </a:rPr>
              <a:t>adabiyotlar</a:t>
            </a: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Aft>
                <a:spcPts val="0"/>
              </a:spcAft>
            </a:pPr>
            <a:r>
              <a:rPr lang="en-US" dirty="0" smtClean="0">
                <a:latin typeface="Times New Roman" panose="02020603050405020304" pitchFamily="18" charset="0"/>
                <a:ea typeface="Calibri" panose="020F0502020204030204" pitchFamily="34" charset="0"/>
                <a:cs typeface="Times New Roman" panose="02020603050405020304" pitchFamily="18" charset="0"/>
              </a:rPr>
              <a:t>1.Asqarova </a:t>
            </a:r>
            <a:r>
              <a:rPr lang="en-US" dirty="0">
                <a:latin typeface="Times New Roman" panose="02020603050405020304" pitchFamily="18" charset="0"/>
                <a:ea typeface="Calibri" panose="020F0502020204030204" pitchFamily="34" charset="0"/>
                <a:cs typeface="Times New Roman" panose="02020603050405020304" pitchFamily="18" charset="0"/>
              </a:rPr>
              <a:t>O‘.M., </a:t>
            </a:r>
            <a:r>
              <a:rPr lang="en-US" dirty="0" err="1">
                <a:latin typeface="Times New Roman" panose="02020603050405020304" pitchFamily="18" charset="0"/>
                <a:ea typeface="Calibri" panose="020F0502020204030204" pitchFamily="34" charset="0"/>
                <a:cs typeface="Times New Roman" panose="02020603050405020304" pitchFamily="18" charset="0"/>
              </a:rPr>
              <a:t>Usmonova</a:t>
            </a:r>
            <a:r>
              <a:rPr lang="en-US" dirty="0">
                <a:latin typeface="Times New Roman" panose="02020603050405020304" pitchFamily="18" charset="0"/>
                <a:ea typeface="Calibri" panose="020F0502020204030204" pitchFamily="34" charset="0"/>
                <a:cs typeface="Times New Roman" panose="02020603050405020304" pitchFamily="18" charset="0"/>
              </a:rPr>
              <a:t> S.U., </a:t>
            </a:r>
            <a:r>
              <a:rPr lang="en-US" dirty="0" err="1">
                <a:latin typeface="Times New Roman" panose="02020603050405020304" pitchFamily="18" charset="0"/>
                <a:ea typeface="Calibri" panose="020F0502020204030204" pitchFamily="34" charset="0"/>
                <a:cs typeface="Times New Roman" panose="02020603050405020304" pitchFamily="18" charset="0"/>
              </a:rPr>
              <a:t>Zamilova</a:t>
            </a:r>
            <a:r>
              <a:rPr lang="en-US" dirty="0">
                <a:latin typeface="Times New Roman" panose="02020603050405020304" pitchFamily="18" charset="0"/>
                <a:ea typeface="Calibri" panose="020F0502020204030204" pitchFamily="34" charset="0"/>
                <a:cs typeface="Times New Roman" panose="02020603050405020304" pitchFamily="18" charset="0"/>
              </a:rPr>
              <a:t> R.R., </a:t>
            </a:r>
            <a:r>
              <a:rPr lang="en-US" dirty="0" err="1">
                <a:latin typeface="Times New Roman" panose="02020603050405020304" pitchFamily="18" charset="0"/>
                <a:ea typeface="Calibri" panose="020F0502020204030204" pitchFamily="34" charset="0"/>
                <a:cs typeface="Times New Roman" panose="02020603050405020304" pitchFamily="18" charset="0"/>
              </a:rPr>
              <a:t>Tashibekova</a:t>
            </a:r>
            <a:r>
              <a:rPr lang="en-US" dirty="0">
                <a:latin typeface="Times New Roman" panose="02020603050405020304" pitchFamily="18" charset="0"/>
                <a:ea typeface="Calibri" panose="020F0502020204030204" pitchFamily="34" charset="0"/>
                <a:cs typeface="Times New Roman" panose="02020603050405020304" pitchFamily="18" charset="0"/>
              </a:rPr>
              <a:t> M.X., </a:t>
            </a:r>
            <a:r>
              <a:rPr lang="en-US" dirty="0" err="1">
                <a:latin typeface="Times New Roman" panose="02020603050405020304" pitchFamily="18" charset="0"/>
                <a:ea typeface="Calibri" panose="020F0502020204030204" pitchFamily="34" charset="0"/>
                <a:cs typeface="Times New Roman" panose="02020603050405020304" pitchFamily="18" charset="0"/>
              </a:rPr>
              <a:t>Abdusamiyev</a:t>
            </a:r>
            <a:r>
              <a:rPr lang="en-US" dirty="0">
                <a:latin typeface="Times New Roman" panose="02020603050405020304" pitchFamily="18" charset="0"/>
                <a:ea typeface="Calibri" panose="020F0502020204030204" pitchFamily="34" charset="0"/>
                <a:cs typeface="Times New Roman" panose="02020603050405020304" pitchFamily="18" charset="0"/>
              </a:rPr>
              <a:t> D.A. </a:t>
            </a:r>
            <a:r>
              <a:rPr lang="en-US" dirty="0" err="1">
                <a:latin typeface="Times New Roman" panose="02020603050405020304" pitchFamily="18" charset="0"/>
                <a:ea typeface="Calibri" panose="020F0502020204030204" pitchFamily="34" charset="0"/>
                <a:cs typeface="Times New Roman" panose="02020603050405020304" pitchFamily="18" charset="0"/>
              </a:rPr>
              <a:t>Pedagogika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nazariyasi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va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tarixi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Darslik</a:t>
            </a:r>
            <a:r>
              <a:rPr lang="en-US" dirty="0">
                <a:latin typeface="Times New Roman" panose="02020603050405020304" pitchFamily="18" charset="0"/>
                <a:ea typeface="Calibri" panose="020F0502020204030204" pitchFamily="34" charset="0"/>
                <a:cs typeface="Times New Roman" panose="02020603050405020304" pitchFamily="18" charset="0"/>
              </a:rPr>
              <a:t> (1-qism). – Namangan, </a:t>
            </a:r>
            <a:r>
              <a:rPr lang="en-US" dirty="0" err="1">
                <a:latin typeface="Times New Roman" panose="02020603050405020304" pitchFamily="18" charset="0"/>
                <a:ea typeface="Calibri" panose="020F0502020204030204" pitchFamily="34" charset="0"/>
                <a:cs typeface="Times New Roman" panose="02020603050405020304" pitchFamily="18" charset="0"/>
              </a:rPr>
              <a:t>Usmon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Nosir</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nashriyoti</a:t>
            </a:r>
            <a:r>
              <a:rPr lang="en-US" dirty="0">
                <a:latin typeface="Times New Roman" panose="02020603050405020304" pitchFamily="18" charset="0"/>
                <a:ea typeface="Calibri" panose="020F0502020204030204" pitchFamily="34" charset="0"/>
                <a:cs typeface="Times New Roman" panose="02020603050405020304" pitchFamily="18" charset="0"/>
              </a:rPr>
              <a:t>. 2022. – 485 b</a:t>
            </a:r>
            <a:r>
              <a:rPr lang="en-US" dirty="0" smtClean="0">
                <a:latin typeface="Times New Roman" panose="02020603050405020304" pitchFamily="18" charset="0"/>
                <a:ea typeface="Calibri" panose="020F0502020204030204" pitchFamily="34" charset="0"/>
                <a:cs typeface="Times New Roman" panose="02020603050405020304" pitchFamily="18" charset="0"/>
              </a:rPr>
              <a:t>.</a:t>
            </a:r>
          </a:p>
          <a:p>
            <a:pPr lvl="0"/>
            <a:r>
              <a:rPr lang="en-US" sz="2000" dirty="0" smtClean="0">
                <a:latin typeface="Times New Roman" panose="02020603050405020304" pitchFamily="18" charset="0"/>
                <a:cs typeface="Times New Roman" panose="02020603050405020304" pitchFamily="18" charset="0"/>
              </a:rPr>
              <a:t>2.  </a:t>
            </a:r>
            <a:r>
              <a:rPr lang="en-US" sz="2000" dirty="0" err="1" smtClean="0">
                <a:latin typeface="Times New Roman" panose="02020603050405020304" pitchFamily="18" charset="0"/>
                <a:cs typeface="Times New Roman" panose="02020603050405020304" pitchFamily="18" charset="0"/>
              </a:rPr>
              <a:t>Asqarova</a:t>
            </a:r>
            <a:r>
              <a:rPr lang="en-US" sz="2000" dirty="0">
                <a:latin typeface="Times New Roman" panose="02020603050405020304" pitchFamily="18" charset="0"/>
                <a:cs typeface="Times New Roman" panose="02020603050405020304" pitchFamily="18" charset="0"/>
              </a:rPr>
              <a:t>, O‘.M., </a:t>
            </a:r>
            <a:r>
              <a:rPr lang="en-US" sz="2000" dirty="0" err="1">
                <a:latin typeface="Times New Roman" panose="02020603050405020304" pitchFamily="18" charset="0"/>
                <a:cs typeface="Times New Roman" panose="02020603050405020304" pitchFamily="18" charset="0"/>
              </a:rPr>
              <a:t>Usmonova</a:t>
            </a:r>
            <a:r>
              <a:rPr lang="en-US" sz="2000" dirty="0">
                <a:latin typeface="Times New Roman" panose="02020603050405020304" pitchFamily="18" charset="0"/>
                <a:cs typeface="Times New Roman" panose="02020603050405020304" pitchFamily="18" charset="0"/>
              </a:rPr>
              <a:t> S.U., </a:t>
            </a:r>
            <a:r>
              <a:rPr lang="en-US" sz="2000" dirty="0" err="1">
                <a:latin typeface="Times New Roman" panose="02020603050405020304" pitchFamily="18" charset="0"/>
                <a:cs typeface="Times New Roman" panose="02020603050405020304" pitchFamily="18" charset="0"/>
              </a:rPr>
              <a:t>Zamilova</a:t>
            </a:r>
            <a:r>
              <a:rPr lang="en-US" sz="2000" dirty="0">
                <a:latin typeface="Times New Roman" panose="02020603050405020304" pitchFamily="18" charset="0"/>
                <a:cs typeface="Times New Roman" panose="02020603050405020304" pitchFamily="18" charset="0"/>
              </a:rPr>
              <a:t> R.R., </a:t>
            </a:r>
            <a:r>
              <a:rPr lang="en-US" sz="2000" dirty="0" err="1">
                <a:latin typeface="Times New Roman" panose="02020603050405020304" pitchFamily="18" charset="0"/>
                <a:cs typeface="Times New Roman" panose="02020603050405020304" pitchFamily="18" charset="0"/>
              </a:rPr>
              <a:t>Tashibekova</a:t>
            </a:r>
            <a:r>
              <a:rPr lang="en-US" sz="2000" dirty="0">
                <a:latin typeface="Times New Roman" panose="02020603050405020304" pitchFamily="18" charset="0"/>
                <a:cs typeface="Times New Roman" panose="02020603050405020304" pitchFamily="18" charset="0"/>
              </a:rPr>
              <a:t> M.X., </a:t>
            </a:r>
            <a:r>
              <a:rPr lang="en-US" sz="2000" dirty="0" err="1">
                <a:latin typeface="Times New Roman" panose="02020603050405020304" pitchFamily="18" charset="0"/>
                <a:cs typeface="Times New Roman" panose="02020603050405020304" pitchFamily="18" charset="0"/>
              </a:rPr>
              <a:t>Abdusamiyev</a:t>
            </a:r>
            <a:r>
              <a:rPr lang="en-US" sz="2000" dirty="0">
                <a:latin typeface="Times New Roman" panose="02020603050405020304" pitchFamily="18" charset="0"/>
                <a:cs typeface="Times New Roman" panose="02020603050405020304" pitchFamily="18" charset="0"/>
              </a:rPr>
              <a:t> D.A. </a:t>
            </a:r>
            <a:r>
              <a:rPr lang="en-US" sz="2000" dirty="0" err="1">
                <a:latin typeface="Times New Roman" panose="02020603050405020304" pitchFamily="18" charset="0"/>
                <a:cs typeface="Times New Roman" panose="02020603050405020304" pitchFamily="18" charset="0"/>
              </a:rPr>
              <a:t>Pedagogika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nazariyasi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tarixi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Darslik</a:t>
            </a:r>
            <a:r>
              <a:rPr lang="en-US" sz="2000" dirty="0">
                <a:latin typeface="Times New Roman" panose="02020603050405020304" pitchFamily="18" charset="0"/>
                <a:cs typeface="Times New Roman" panose="02020603050405020304" pitchFamily="18" charset="0"/>
              </a:rPr>
              <a:t> (2-qism). – Namangan, </a:t>
            </a:r>
            <a:r>
              <a:rPr lang="en-US" sz="2000" dirty="0" err="1">
                <a:latin typeface="Times New Roman" panose="02020603050405020304" pitchFamily="18" charset="0"/>
                <a:cs typeface="Times New Roman" panose="02020603050405020304" pitchFamily="18" charset="0"/>
              </a:rPr>
              <a:t>Usmon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Nosir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nashriyoti</a:t>
            </a:r>
            <a:r>
              <a:rPr lang="en-US" sz="2000" dirty="0">
                <a:latin typeface="Times New Roman" panose="02020603050405020304" pitchFamily="18" charset="0"/>
                <a:cs typeface="Times New Roman" panose="02020603050405020304" pitchFamily="18" charset="0"/>
              </a:rPr>
              <a:t>, 2022. – 390 b.</a:t>
            </a:r>
            <a:endParaRPr lang="ru-RU" sz="2000" dirty="0">
              <a:latin typeface="Times New Roman" panose="02020603050405020304" pitchFamily="18" charset="0"/>
              <a:cs typeface="Times New Roman" panose="02020603050405020304" pitchFamily="18" charset="0"/>
            </a:endParaRPr>
          </a:p>
          <a:p>
            <a:pPr lvl="0"/>
            <a:r>
              <a:rPr lang="en-US" sz="2000" dirty="0" smtClean="0">
                <a:latin typeface="Times New Roman" panose="02020603050405020304" pitchFamily="18" charset="0"/>
                <a:cs typeface="Times New Roman" panose="02020603050405020304" pitchFamily="18" charset="0"/>
              </a:rPr>
              <a:t>3.Musurmonova </a:t>
            </a:r>
            <a:r>
              <a:rPr lang="en-US" sz="2000" dirty="0">
                <a:latin typeface="Times New Roman" panose="02020603050405020304" pitchFamily="18" charset="0"/>
                <a:cs typeface="Times New Roman" panose="02020603050405020304" pitchFamily="18" charset="0"/>
              </a:rPr>
              <a:t>O. </a:t>
            </a:r>
            <a:r>
              <a:rPr lang="en-US" sz="2000" dirty="0" err="1">
                <a:latin typeface="Times New Roman" panose="02020603050405020304" pitchFamily="18" charset="0"/>
                <a:cs typeface="Times New Roman" panose="02020603050405020304" pitchFamily="18" charset="0"/>
              </a:rPr>
              <a:t>va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boshqalar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Umumiy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pedagogika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Darslik</a:t>
            </a:r>
            <a:r>
              <a:rPr lang="en-US" sz="2000" dirty="0">
                <a:latin typeface="Times New Roman" panose="02020603050405020304" pitchFamily="18" charset="0"/>
                <a:cs typeface="Times New Roman" panose="02020603050405020304" pitchFamily="18" charset="0"/>
              </a:rPr>
              <a:t> (1-qism). – T., “</a:t>
            </a:r>
            <a:r>
              <a:rPr lang="en-US" sz="2000" dirty="0" err="1">
                <a:latin typeface="Times New Roman" panose="02020603050405020304" pitchFamily="18" charset="0"/>
                <a:cs typeface="Times New Roman" panose="02020603050405020304" pitchFamily="18" charset="0"/>
              </a:rPr>
              <a:t>Yoshlar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nashriyot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uyi</a:t>
            </a:r>
            <a:r>
              <a:rPr lang="en-US" sz="2000" dirty="0">
                <a:latin typeface="Times New Roman" panose="02020603050405020304" pitchFamily="18" charset="0"/>
                <a:cs typeface="Times New Roman" panose="02020603050405020304" pitchFamily="18" charset="0"/>
              </a:rPr>
              <a:t>, 2020. – 376 b.</a:t>
            </a:r>
            <a:endParaRPr lang="ru-RU" sz="2000" dirty="0">
              <a:latin typeface="Times New Roman" panose="02020603050405020304" pitchFamily="18" charset="0"/>
              <a:cs typeface="Times New Roman" panose="02020603050405020304" pitchFamily="18" charset="0"/>
            </a:endParaRPr>
          </a:p>
          <a:p>
            <a:pPr lvl="0"/>
            <a:r>
              <a:rPr lang="en-US" sz="2000" dirty="0" smtClean="0">
                <a:latin typeface="Times New Roman" panose="02020603050405020304" pitchFamily="18" charset="0"/>
                <a:cs typeface="Times New Roman" panose="02020603050405020304" pitchFamily="18" charset="0"/>
              </a:rPr>
              <a:t>4.Mavlonova </a:t>
            </a:r>
            <a:r>
              <a:rPr lang="en-US" sz="2000" dirty="0">
                <a:latin typeface="Times New Roman" panose="02020603050405020304" pitchFamily="18" charset="0"/>
                <a:cs typeface="Times New Roman" panose="02020603050405020304" pitchFamily="18" charset="0"/>
              </a:rPr>
              <a:t>R.A. </a:t>
            </a:r>
            <a:r>
              <a:rPr lang="en-US" sz="2000" dirty="0" err="1">
                <a:latin typeface="Times New Roman" panose="02020603050405020304" pitchFamily="18" charset="0"/>
                <a:cs typeface="Times New Roman" panose="02020603050405020304" pitchFamily="18" charset="0"/>
              </a:rPr>
              <a:t>va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boshqalar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Umumiy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pedagogika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Darslik</a:t>
            </a:r>
            <a:r>
              <a:rPr lang="en-US" sz="2000" dirty="0">
                <a:latin typeface="Times New Roman" panose="02020603050405020304" pitchFamily="18" charset="0"/>
                <a:cs typeface="Times New Roman" panose="02020603050405020304" pitchFamily="18" charset="0"/>
              </a:rPr>
              <a:t>. – T., “</a:t>
            </a:r>
            <a:r>
              <a:rPr lang="en-US" sz="2000" dirty="0" err="1">
                <a:latin typeface="Times New Roman" panose="02020603050405020304" pitchFamily="18" charset="0"/>
                <a:cs typeface="Times New Roman" panose="02020603050405020304" pitchFamily="18" charset="0"/>
              </a:rPr>
              <a:t>Innovatsion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rivojlanish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nashriyot-matba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uyi</a:t>
            </a:r>
            <a:r>
              <a:rPr lang="en-US" sz="2000" dirty="0">
                <a:latin typeface="Times New Roman" panose="02020603050405020304" pitchFamily="18" charset="0"/>
                <a:cs typeface="Times New Roman" panose="02020603050405020304" pitchFamily="18" charset="0"/>
              </a:rPr>
              <a:t>, 2020. – 528 b.</a:t>
            </a:r>
            <a:endParaRPr lang="ru-RU" sz="2000" dirty="0">
              <a:latin typeface="Times New Roman" panose="02020603050405020304" pitchFamily="18" charset="0"/>
              <a:cs typeface="Times New Roman" panose="02020603050405020304" pitchFamily="18" charset="0"/>
            </a:endParaRPr>
          </a:p>
          <a:p>
            <a:pPr marL="342900" lvl="0" indent="-342900" algn="just">
              <a:lnSpc>
                <a:spcPct val="107000"/>
              </a:lnSpc>
              <a:spcAft>
                <a:spcPts val="0"/>
              </a:spcAft>
              <a:buFont typeface="+mj-lt"/>
              <a:buAutoNum type="arabicPeriod"/>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9328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018" y="908720"/>
            <a:ext cx="9036496" cy="6494085"/>
          </a:xfrm>
          <a:prstGeom prst="rect">
            <a:avLst/>
          </a:prstGeom>
        </p:spPr>
        <p:txBody>
          <a:bodyPr wrap="square">
            <a:spAutoFit/>
          </a:bodyPr>
          <a:lstStyle/>
          <a:p>
            <a:pPr algn="just"/>
            <a:r>
              <a:rPr lang="en-US" sz="2800" dirty="0" smtClean="0">
                <a:latin typeface="Times New Roman" pitchFamily="18" charset="0"/>
                <a:cs typeface="Times New Roman" pitchFamily="18" charset="0"/>
              </a:rPr>
              <a:t>      </a:t>
            </a:r>
            <a:r>
              <a:rPr lang="uz-Cyrl-UZ" sz="2800" dirty="0" smtClean="0">
                <a:latin typeface="Times New Roman" pitchFamily="18" charset="0"/>
                <a:cs typeface="Times New Roman" pitchFamily="18" charset="0"/>
              </a:rPr>
              <a:t>Zamonaviy </a:t>
            </a:r>
            <a:r>
              <a:rPr lang="uz-Cyrl-UZ" sz="2800" dirty="0">
                <a:latin typeface="Times New Roman" pitchFamily="18" charset="0"/>
                <a:cs typeface="Times New Roman" pitchFamily="18" charset="0"/>
              </a:rPr>
              <a:t>axborot texnologiyalarining vositalari qatoriga: kompyuter, skaner, videoko‘z, videokamera, LCD proyektor, interaktiv elektron doska, faks modem, telefon, elektron pochta, multimedia vositalari, Internet va </a:t>
            </a:r>
            <a:r>
              <a:rPr lang="uz-Cyrl-UZ" sz="2800" dirty="0" smtClean="0">
                <a:latin typeface="Times New Roman" pitchFamily="18" charset="0"/>
                <a:cs typeface="Times New Roman" pitchFamily="18" charset="0"/>
              </a:rPr>
              <a:t>Int</a:t>
            </a:r>
            <a:r>
              <a:rPr lang="en-US" sz="2800" dirty="0" smtClean="0">
                <a:latin typeface="Times New Roman" pitchFamily="18" charset="0"/>
                <a:cs typeface="Times New Roman" pitchFamily="18" charset="0"/>
              </a:rPr>
              <a:t>e</a:t>
            </a:r>
            <a:r>
              <a:rPr lang="uz-Cyrl-UZ" sz="2800" dirty="0" smtClean="0">
                <a:latin typeface="Times New Roman" pitchFamily="18" charset="0"/>
                <a:cs typeface="Times New Roman" pitchFamily="18" charset="0"/>
              </a:rPr>
              <a:t>rnet </a:t>
            </a:r>
            <a:r>
              <a:rPr lang="uz-Cyrl-UZ" sz="2800" dirty="0">
                <a:latin typeface="Times New Roman" pitchFamily="18" charset="0"/>
                <a:cs typeface="Times New Roman" pitchFamily="18" charset="0"/>
              </a:rPr>
              <a:t>tarmoqlari, mobil aloqa tizimlari, ma’lumotlar omborini boshqarish tizimlari, sun’iy intellekt tizimlarini kiritish mumkin.  </a:t>
            </a:r>
            <a:endParaRPr lang="ru-RU" sz="2800" dirty="0">
              <a:latin typeface="Times New Roman" pitchFamily="18" charset="0"/>
              <a:cs typeface="Times New Roman" pitchFamily="18" charset="0"/>
            </a:endParaRPr>
          </a:p>
          <a:p>
            <a:pPr algn="just"/>
            <a:r>
              <a:rPr lang="uz-Cyrl-UZ" sz="2800" dirty="0">
                <a:latin typeface="Times New Roman" pitchFamily="18" charset="0"/>
                <a:cs typeface="Times New Roman" pitchFamily="18" charset="0"/>
              </a:rPr>
              <a:t>    -Axborot texnologiyasi vositalari muayyan amallarni ongli va rejali amalga oshirishda o‘zlashtiriladi. Bu jarayon quyidagilarni o‘z ichiga oladi: </a:t>
            </a:r>
            <a:endParaRPr lang="ru-RU" sz="2800" dirty="0">
              <a:latin typeface="Times New Roman" pitchFamily="18" charset="0"/>
              <a:cs typeface="Times New Roman" pitchFamily="18" charset="0"/>
            </a:endParaRPr>
          </a:p>
          <a:p>
            <a:pPr algn="just"/>
            <a:r>
              <a:rPr lang="uz-Cyrl-UZ" sz="2800" dirty="0">
                <a:latin typeface="Times New Roman" pitchFamily="18" charset="0"/>
                <a:cs typeface="Times New Roman" pitchFamily="18" charset="0"/>
              </a:rPr>
              <a:t>    -kompyuter, shuningdek, printer, modem, mikrofon va ovoz eshittirish qurilmasi, skaner, raqamli videokamera, multimedia proyektori, chizish plansheti, musiqali klaviatura kabilar hamda ularning dasturiy ta’minoti; </a:t>
            </a:r>
            <a:endParaRPr lang="ru-RU" sz="2800" dirty="0">
              <a:latin typeface="Times New Roman" pitchFamily="18" charset="0"/>
              <a:cs typeface="Times New Roman" pitchFamily="18" charset="0"/>
            </a:endParaRPr>
          </a:p>
          <a:p>
            <a:pPr algn="just"/>
            <a:r>
              <a:rPr lang="uz-Cyrl-UZ" sz="2400" dirty="0">
                <a:latin typeface="Times New Roman" pitchFamily="18" charset="0"/>
                <a:cs typeface="Times New Roman" pitchFamily="18" charset="0"/>
              </a:rPr>
              <a:t>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314183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556792"/>
            <a:ext cx="8208912" cy="4401205"/>
          </a:xfrm>
          <a:prstGeom prst="rect">
            <a:avLst/>
          </a:prstGeom>
        </p:spPr>
        <p:txBody>
          <a:bodyPr wrap="square">
            <a:spAutoFit/>
          </a:bodyPr>
          <a:lstStyle/>
          <a:p>
            <a:pPr algn="just"/>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uskunaviy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dasturiy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ta’minot</a:t>
            </a:r>
            <a:r>
              <a:rPr lang="en-US" sz="2800"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-virtual </a:t>
            </a:r>
            <a:r>
              <a:rPr lang="en-US" sz="2800" dirty="0" err="1" smtClean="0">
                <a:latin typeface="Times New Roman" pitchFamily="18" charset="0"/>
                <a:cs typeface="Times New Roman" pitchFamily="18" charset="0"/>
              </a:rPr>
              <a:t>matn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konstruktorlari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multiplikatsiyalar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musiqalar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fizik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modellar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geografik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xaritalar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ekran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protsessorlari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x.k</a:t>
            </a:r>
            <a:r>
              <a:rPr lang="en-US" sz="2800"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axborotlar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majmui-ma’lumotnomalar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ensiklopediyalar</a:t>
            </a:r>
            <a:r>
              <a:rPr lang="en-US" sz="2800" dirty="0" smtClean="0">
                <a:latin typeface="Times New Roman" pitchFamily="18" charset="0"/>
                <a:cs typeface="Times New Roman" pitchFamily="18" charset="0"/>
              </a:rPr>
              <a:t>, virtual </a:t>
            </a:r>
            <a:r>
              <a:rPr lang="en-US" sz="2800" dirty="0" err="1" smtClean="0">
                <a:latin typeface="Times New Roman" pitchFamily="18" charset="0"/>
                <a:cs typeface="Times New Roman" pitchFamily="18" charset="0"/>
              </a:rPr>
              <a:t>muzeylar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x.k</a:t>
            </a:r>
            <a:r>
              <a:rPr lang="en-US" sz="2800"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texnik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ko‘nikmalar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trenajyorlari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tugmachalar</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majmuidan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tugmachalarga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qaramasdan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ma’lumot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kiritish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dasturiy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vositalarni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dastlabki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o‘zlashtirish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x.k</a:t>
            </a:r>
            <a:r>
              <a:rPr lang="en-US"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37147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2413338"/>
            <a:ext cx="7704856" cy="2677656"/>
          </a:xfrm>
          <a:prstGeom prst="rect">
            <a:avLst/>
          </a:prstGeom>
        </p:spPr>
        <p:txBody>
          <a:bodyPr wrap="square">
            <a:spAutoFit/>
          </a:bodyPr>
          <a:lstStyle/>
          <a:p>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Hozirgi</a:t>
            </a:r>
            <a:r>
              <a:rPr lang="en-US" sz="2800" b="1" dirty="0" smtClean="0">
                <a:latin typeface="Times New Roman" pitchFamily="18" charset="0"/>
                <a:cs typeface="Times New Roman" pitchFamily="18" charset="0"/>
              </a:rPr>
              <a:t> </a:t>
            </a:r>
            <a:r>
              <a:rPr lang="en-US" sz="2800" b="1" dirty="0" err="1">
                <a:latin typeface="Times New Roman" pitchFamily="18" charset="0"/>
                <a:cs typeface="Times New Roman" pitchFamily="18" charset="0"/>
              </a:rPr>
              <a:t>kunda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kompyuterlar</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ta’lim</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tizimida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asosan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to‘rt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yo‘nalishda</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a:t>
            </a:r>
            <a:r>
              <a:rPr lang="en-US" sz="2800" dirty="0" err="1">
                <a:latin typeface="Times New Roman" pitchFamily="18" charset="0"/>
                <a:cs typeface="Times New Roman" pitchFamily="18" charset="0"/>
              </a:rPr>
              <a:t>o‘rganish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obyekti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sifatida</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a:t>
            </a:r>
            <a:r>
              <a:rPr lang="en-US" sz="2800" dirty="0" err="1">
                <a:latin typeface="Times New Roman" pitchFamily="18" charset="0"/>
                <a:cs typeface="Times New Roman" pitchFamily="18" charset="0"/>
              </a:rPr>
              <a:t>o‘qitishning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texnik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vositalari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sifatida</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a:t>
            </a:r>
            <a:r>
              <a:rPr lang="en-US" sz="2800" dirty="0" err="1">
                <a:latin typeface="Times New Roman" pitchFamily="18" charset="0"/>
                <a:cs typeface="Times New Roman" pitchFamily="18" charset="0"/>
              </a:rPr>
              <a:t>ta’limni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boshqarishda</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r>
              <a:rPr lang="en-US" sz="2800" dirty="0">
                <a:latin typeface="Times New Roman" pitchFamily="18" charset="0"/>
                <a:cs typeface="Times New Roman" pitchFamily="18" charset="0"/>
              </a:rPr>
              <a:t>-</a:t>
            </a:r>
            <a:r>
              <a:rPr lang="en-US" sz="2800" dirty="0" err="1">
                <a:latin typeface="Times New Roman" pitchFamily="18" charset="0"/>
                <a:cs typeface="Times New Roman" pitchFamily="18" charset="0"/>
              </a:rPr>
              <a:t>ilmiy-pedagogik</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izlanishlarda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foydalanilmoqda</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763039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Zamonaviy pedagogika asoslari — New Generation"/>
          <p:cNvPicPr>
            <a:picLocks noChangeAspect="1" noChangeArrowheads="1"/>
          </p:cNvPicPr>
          <p:nvPr/>
        </p:nvPicPr>
        <p:blipFill>
          <a:blip r:embed="rId2"/>
          <a:srcRect/>
          <a:stretch>
            <a:fillRect/>
          </a:stretch>
        </p:blipFill>
        <p:spPr bwMode="auto">
          <a:xfrm>
            <a:off x="500034" y="1785926"/>
            <a:ext cx="7715250" cy="462915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268760"/>
            <a:ext cx="7992888" cy="4401205"/>
          </a:xfrm>
          <a:prstGeom prst="rect">
            <a:avLst/>
          </a:prstGeom>
        </p:spPr>
        <p:txBody>
          <a:bodyPr wrap="square">
            <a:spAutoFit/>
          </a:bodyPr>
          <a:lstStyle/>
          <a:p>
            <a:pPr algn="just"/>
            <a:r>
              <a:rPr lang="en-US" sz="2800" b="1" dirty="0" err="1">
                <a:latin typeface="Times New Roman" pitchFamily="18" charset="0"/>
                <a:cs typeface="Times New Roman" pitchFamily="18" charset="0"/>
              </a:rPr>
              <a:t>O‘quv-tarbiya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jarayonida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kompyuterlar</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asosan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to‘rt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tartibda</a:t>
            </a:r>
            <a:r>
              <a:rPr lang="en-US" sz="2800" b="1"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lvl="0" algn="just" fontAlgn="base"/>
            <a:r>
              <a:rPr lang="en-US" sz="2800" i="1" dirty="0" err="1">
                <a:latin typeface="Times New Roman" pitchFamily="18" charset="0"/>
                <a:cs typeface="Times New Roman" pitchFamily="18" charset="0"/>
              </a:rPr>
              <a:t>passiv</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qo‘llash</a:t>
            </a:r>
            <a:r>
              <a:rPr lang="en-US" sz="2800" i="1" dirty="0">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kompyuter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oddiy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hisoblagich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kabi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lvl="0" algn="just" fontAlgn="base"/>
            <a:r>
              <a:rPr lang="en-US" sz="2800" i="1" dirty="0" err="1">
                <a:latin typeface="Times New Roman" pitchFamily="18" charset="0"/>
                <a:cs typeface="Times New Roman" pitchFamily="18" charset="0"/>
              </a:rPr>
              <a:t>reaktiv</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muloqat</a:t>
            </a:r>
            <a:r>
              <a:rPr lang="en-US" sz="2800" i="1" dirty="0">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kompyuter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imtihon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oluvchi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sifatida</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lvl="0" algn="just" fontAlgn="base"/>
            <a:r>
              <a:rPr lang="en-US" sz="2800" i="1" dirty="0" err="1">
                <a:latin typeface="Times New Roman" pitchFamily="18" charset="0"/>
                <a:cs typeface="Times New Roman" pitchFamily="18" charset="0"/>
              </a:rPr>
              <a:t>faol</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muloqat</a:t>
            </a:r>
            <a:r>
              <a:rPr lang="en-US" sz="2800" i="1" dirty="0">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kompyuter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talabaga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yo‘l</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yo‘riq</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berish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imtihon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olishda</a:t>
            </a:r>
            <a:r>
              <a:rPr lang="en-US" sz="2800" dirty="0">
                <a:latin typeface="Times New Roman" pitchFamily="18" charset="0"/>
                <a:cs typeface="Times New Roman" pitchFamily="18" charset="0"/>
              </a:rPr>
              <a:t>;</a:t>
            </a:r>
            <a:endParaRPr lang="ru-RU" sz="2800" dirty="0">
              <a:latin typeface="Times New Roman" pitchFamily="18" charset="0"/>
              <a:cs typeface="Times New Roman" pitchFamily="18" charset="0"/>
            </a:endParaRPr>
          </a:p>
          <a:p>
            <a:pPr algn="just"/>
            <a:r>
              <a:rPr lang="en-US" sz="2800" i="1" dirty="0" err="1">
                <a:latin typeface="Times New Roman" pitchFamily="18" charset="0"/>
                <a:cs typeface="Times New Roman" pitchFamily="18" charset="0"/>
              </a:rPr>
              <a:t>interfaol</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muloqat</a:t>
            </a:r>
            <a:r>
              <a:rPr lang="en-US" sz="2800" i="1" dirty="0">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kompyuter</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sun’iy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intellekt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sifatida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ya’ni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talaba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bilan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muloqat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qilishda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foydalaniladi</a:t>
            </a:r>
            <a:r>
              <a:rPr lang="en-US" sz="2800" dirty="0">
                <a:latin typeface="Times New Roman" pitchFamily="18" charset="0"/>
                <a:cs typeface="Times New Roman" pitchFamily="18" charset="0"/>
              </a:rPr>
              <a:t>.  </a:t>
            </a:r>
            <a:endParaRPr lang="ru-RU" sz="2800" dirty="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3517649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844824"/>
            <a:ext cx="7848872" cy="3539430"/>
          </a:xfrm>
          <a:prstGeom prst="rect">
            <a:avLst/>
          </a:prstGeom>
        </p:spPr>
        <p:txBody>
          <a:bodyPr wrap="square">
            <a:spAutoFit/>
          </a:bodyPr>
          <a:lstStyle/>
          <a:p>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Ta’limda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zamonaviy</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axborot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kommunikatsiya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texnologiyalarini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keng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joriy</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etilishi</a:t>
            </a:r>
            <a:r>
              <a:rPr lang="en-US" sz="2800" b="1" dirty="0" smtClean="0">
                <a:latin typeface="Times New Roman" pitchFamily="18" charset="0"/>
                <a:cs typeface="Times New Roman" pitchFamily="18" charset="0"/>
              </a:rPr>
              <a:t>: </a:t>
            </a:r>
            <a:endParaRPr lang="ru-RU" sz="2800" b="1"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-fan </a:t>
            </a:r>
            <a:r>
              <a:rPr lang="en-US" sz="2800" dirty="0" err="1" smtClean="0">
                <a:latin typeface="Times New Roman" pitchFamily="18" charset="0"/>
                <a:cs typeface="Times New Roman" pitchFamily="18" charset="0"/>
              </a:rPr>
              <a:t>sohalarini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axborotlashtirishni</a:t>
            </a:r>
            <a:r>
              <a:rPr lang="en-US" sz="2800"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o‘quv</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faoliyatni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intellektuallashtirishni</a:t>
            </a:r>
            <a:r>
              <a:rPr lang="en-US" sz="2800"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integratsiya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jarayonlarini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chuqurlashtirishni</a:t>
            </a:r>
            <a:r>
              <a:rPr lang="en-US" sz="2800"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a:t>
            </a:r>
            <a:r>
              <a:rPr lang="en-US" sz="2800" dirty="0" err="1" smtClean="0">
                <a:latin typeface="Times New Roman" pitchFamily="18" charset="0"/>
                <a:cs typeface="Times New Roman" pitchFamily="18" charset="0"/>
              </a:rPr>
              <a:t>ta’lim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tizimi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infratuzilmasi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boshqarish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mexanizmlarini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takomillashtirishga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olib</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keladi</a:t>
            </a:r>
            <a:r>
              <a:rPr lang="en-US"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12723582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105</TotalTime>
  <Words>2415</Words>
  <Application>Microsoft Office PowerPoint</Application>
  <PresentationFormat>Экран (4:3)</PresentationFormat>
  <Paragraphs>109</Paragraphs>
  <Slides>33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33</vt:i4>
      </vt:variant>
    </vt:vector>
  </HeadingPairs>
  <TitlesOfParts>
    <vt:vector size="34" baseType="lpstr">
      <vt:lpstr>Волна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HP</dc:creator>
  <cp:lastModifiedBy>HP</cp:lastModifiedBy>
  <cp:revision>12</cp:revision>
  <dcterms:created xsi:type="dcterms:W3CDTF">2023-05-05T00:02:27Z</dcterms:created>
  <dcterms:modified xsi:type="dcterms:W3CDTF">2025-07-09T11:32:03Z</dcterms:modified>
</cp:coreProperties>
</file>